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393" r:id="rId3"/>
    <p:sldId id="366" r:id="rId4"/>
    <p:sldId id="427" r:id="rId5"/>
    <p:sldId id="369" r:id="rId6"/>
    <p:sldId id="381" r:id="rId7"/>
    <p:sldId id="420" r:id="rId8"/>
    <p:sldId id="387" r:id="rId9"/>
    <p:sldId id="388" r:id="rId10"/>
    <p:sldId id="422" r:id="rId11"/>
    <p:sldId id="392" r:id="rId12"/>
    <p:sldId id="382" r:id="rId13"/>
    <p:sldId id="377" r:id="rId14"/>
    <p:sldId id="405" r:id="rId15"/>
    <p:sldId id="428" r:id="rId16"/>
    <p:sldId id="432" r:id="rId17"/>
    <p:sldId id="426" r:id="rId18"/>
    <p:sldId id="431" r:id="rId19"/>
    <p:sldId id="423" r:id="rId20"/>
    <p:sldId id="434" r:id="rId21"/>
    <p:sldId id="425" r:id="rId22"/>
    <p:sldId id="433" r:id="rId23"/>
    <p:sldId id="435" r:id="rId24"/>
    <p:sldId id="429" r:id="rId25"/>
    <p:sldId id="408" r:id="rId26"/>
    <p:sldId id="437" r:id="rId27"/>
    <p:sldId id="438" r:id="rId2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8B0"/>
    <a:srgbClr val="E8E89A"/>
    <a:srgbClr val="D2866E"/>
    <a:srgbClr val="3DA7D3"/>
    <a:srgbClr val="BCDCE7"/>
    <a:srgbClr val="B1CED9"/>
    <a:srgbClr val="75AAB5"/>
    <a:srgbClr val="2B4C89"/>
    <a:srgbClr val="78D0E2"/>
    <a:srgbClr val="BC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8"/>
    <p:restoredTop sz="87984"/>
  </p:normalViewPr>
  <p:slideViewPr>
    <p:cSldViewPr snapToGrid="0">
      <p:cViewPr varScale="1">
        <p:scale>
          <a:sx n="75" d="100"/>
          <a:sy n="75" d="100"/>
        </p:scale>
        <p:origin x="586" y="77"/>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6D5F7-988A-574C-ACAF-BC8C1C7EC3D8}" type="datetimeFigureOut">
              <a:rPr lang="en-FI" smtClean="0"/>
              <a:t>08/07/2023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4370B-B0CE-934F-92C7-FC80A02CC2E9}" type="slidenum">
              <a:rPr lang="en-FI" smtClean="0"/>
              <a:t>‹#›</a:t>
            </a:fld>
            <a:endParaRPr lang="en-FI"/>
          </a:p>
        </p:txBody>
      </p:sp>
    </p:spTree>
    <p:extLst>
      <p:ext uri="{BB962C8B-B14F-4D97-AF65-F5344CB8AC3E}">
        <p14:creationId xmlns:p14="http://schemas.microsoft.com/office/powerpoint/2010/main" val="375042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deo.com/post/design-thinking-for-educato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deo.com/post/design-thinking-for-educator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Welcome to the workshop</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My name is ANITRA ARKKO and I am starting a new position as principal in FINLAND</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That's why the content of my workshop represents more of the expertise that I have gathered in my previous work at the Lapland University of Applied Sciences, from where I am moving to the position of principal. I thought I would also activate you during the workshop, but I will introduce the topic first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this workshop I present that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can be used when developing educational and learning practices and schools as well as ways to support learning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represent Christian schools and therefore our thinking and practices are based on a Christian school environment but also Christian values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BUT first of all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Education is primarily based on the curriculum</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but we have the opportunity to create tasks, activities, learning environments, processes with which we support learning and school operations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I'll take this as a starting point today</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1</a:t>
            </a:fld>
            <a:endParaRPr lang="en-FI"/>
          </a:p>
        </p:txBody>
      </p:sp>
    </p:spTree>
    <p:extLst>
      <p:ext uri="{BB962C8B-B14F-4D97-AF65-F5344CB8AC3E}">
        <p14:creationId xmlns:p14="http://schemas.microsoft.com/office/powerpoint/2010/main" val="227106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www.forumone.com</a:t>
            </a:r>
            <a:r>
              <a:rPr lang="en-GB" dirty="0"/>
              <a:t>/insights/blog/what-design-thinking-and-why-should-</a:t>
            </a:r>
            <a:r>
              <a:rPr lang="en-GB" dirty="0" err="1"/>
              <a:t>i</a:t>
            </a:r>
            <a:r>
              <a:rPr lang="en-GB" dirty="0"/>
              <a:t>-be-doing-it/ </a:t>
            </a:r>
          </a:p>
          <a:p>
            <a:endParaRPr lang="en-GB" dirty="0"/>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is a method commonly used by designers to solve problems.</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background of design thinking comes from the business world, but it can be utilized and applied in the development of schools and practices.</a:t>
            </a:r>
          </a:p>
          <a:p>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Design thinking is simple taking the toolkit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that designers have using for decades and applying it to solving business problems –  not just design problems but actually applying to solving business problems and it´s starts to look like this: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It´s about trying to understand your customers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it´s about defining the problem space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Creativily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coming up with solutions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Prototyping and testing those solutions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Seeing which decisions fit the design ruthlessly – what works and what doesn’t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then moving forward</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It also fits the challenges of school or education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really well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it is applied to the use of education to support different development purposes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 simply</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is a way of thinking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dirty="0"/>
          </a:p>
          <a:p>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 design thinking process there are key to find USER </a:t>
            </a:r>
            <a:r>
              <a:rPr lang="en-GB"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centered</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SOLUTIONS</a:t>
            </a:r>
            <a:r>
              <a:rPr lang="en-FI" dirty="0">
                <a:effectLst/>
              </a:rPr>
              <a:t> </a:t>
            </a:r>
            <a:endParaRPr lang="en-FI" dirty="0"/>
          </a:p>
        </p:txBody>
      </p:sp>
      <p:sp>
        <p:nvSpPr>
          <p:cNvPr id="4" name="Slide Number Placeholder 3"/>
          <p:cNvSpPr>
            <a:spLocks noGrp="1"/>
          </p:cNvSpPr>
          <p:nvPr>
            <p:ph type="sldNum" sz="quarter" idx="5"/>
          </p:nvPr>
        </p:nvSpPr>
        <p:spPr/>
        <p:txBody>
          <a:bodyPr/>
          <a:lstStyle/>
          <a:p>
            <a:fld id="{A113931D-CEF6-B745-A159-4E0270E989D2}" type="slidenum">
              <a:rPr lang="en-FI" smtClean="0"/>
              <a:t>10</a:t>
            </a:fld>
            <a:endParaRPr lang="en-FI"/>
          </a:p>
        </p:txBody>
      </p:sp>
    </p:spTree>
    <p:extLst>
      <p:ext uri="{BB962C8B-B14F-4D97-AF65-F5344CB8AC3E}">
        <p14:creationId xmlns:p14="http://schemas.microsoft.com/office/powerpoint/2010/main" val="160645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teacher can take on the role of a designer and actively develop content that supports learning or school practices.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based on the service design which include also design thinking as a way to approach for the development and innovation practices.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FI" sz="1800" i="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Service design is </a:t>
            </a:r>
            <a:r>
              <a:rPr lang="en-FI" sz="1800" i="1" kern="100" dirty="0">
                <a:solidFill>
                  <a:srgbClr val="040C28"/>
                </a:solidFill>
                <a:effectLst/>
                <a:latin typeface="Arial" panose="020B0604020202020204" pitchFamily="34" charset="0"/>
                <a:ea typeface="Calibri" panose="020F0502020204030204" pitchFamily="34" charset="0"/>
                <a:cs typeface="Times New Roman" panose="02020603050405020304" pitchFamily="18" charset="0"/>
              </a:rPr>
              <a:t>a customer-oriented approach with a holistic view of development that includes the customer, business, service production and technology</a:t>
            </a:r>
            <a:r>
              <a:rPr lang="en-FI" sz="1800" i="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p>
          <a:p>
            <a:pPr marL="457200"/>
            <a:r>
              <a:rPr lang="en-FI" sz="1800" i="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Service design is a versatile tool for developing services, business, customer experience, </a:t>
            </a:r>
          </a:p>
          <a:p>
            <a:pPr marL="457200"/>
            <a:r>
              <a:rPr lang="en-FI" sz="1800" i="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user experience and strategies </a:t>
            </a:r>
            <a:r>
              <a:rPr lang="en-US" sz="1800" i="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and also education practices. </a:t>
            </a:r>
          </a:p>
          <a:p>
            <a:pPr marL="457200"/>
            <a:r>
              <a:rPr lang="en-US" sz="1800" i="1"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Education is a public service</a:t>
            </a:r>
            <a:r>
              <a:rPr lang="en-US" sz="1800" i="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11</a:t>
            </a:fld>
            <a:endParaRPr lang="en-FI"/>
          </a:p>
        </p:txBody>
      </p:sp>
    </p:spTree>
    <p:extLst>
      <p:ext uri="{BB962C8B-B14F-4D97-AF65-F5344CB8AC3E}">
        <p14:creationId xmlns:p14="http://schemas.microsoft.com/office/powerpoint/2010/main" val="1782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is open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mindness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develop education or support learning and learning experiences using creative methods and iterative way of rapidly test and learn from it.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can we choose or develop appropriate pedagogical ways to support the learning of these skills as part of other teaching?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design thinking, we do it honestly, openly, experimentally By Using creative methods in cooperation with colleagues, students and other stakeholders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can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develope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&gt;&gt;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spaces for learning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&gt;&gt; how we offer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learning experiences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&gt;&gt; what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learning environments we use</a:t>
            </a:r>
          </a:p>
          <a:p>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&gt;&gt; our school´s practices and processes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User-centric is one key thing in design thinking. We think about the target group and their needs.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Iterative testing takes place in real practical situations. Through it, we can learn and understand what works and produces added value for the target group (students, parents, other stakeholders and partners)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Also collaboration and co-design are the ways to design practices.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12</a:t>
            </a:fld>
            <a:endParaRPr lang="en-FI"/>
          </a:p>
        </p:txBody>
      </p:sp>
    </p:spTree>
    <p:extLst>
      <p:ext uri="{BB962C8B-B14F-4D97-AF65-F5344CB8AC3E}">
        <p14:creationId xmlns:p14="http://schemas.microsoft.com/office/powerpoint/2010/main" val="276745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Example can be found from </a:t>
            </a:r>
            <a:r>
              <a:rPr lang="en-GB" sz="2800" dirty="0"/>
              <a:t>Design thinking for educators </a:t>
            </a:r>
            <a:br>
              <a:rPr lang="en-GB" sz="2800" dirty="0"/>
            </a:br>
            <a:r>
              <a:rPr lang="en-GB" sz="2800" dirty="0">
                <a:hlinkClick r:id="rId3"/>
              </a:rPr>
              <a:t>https://www.ideo.com/post/design-thinking-for-educators</a:t>
            </a:r>
            <a:r>
              <a:rPr lang="en-GB" sz="2800" dirty="0"/>
              <a:t> )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Let´s take one example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Michael was a 2nd grade teacher in New York,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He realized that he never asked his students what would make them comfortable in the classroom.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He decided to talk directly with his students to figure out the best design for their environment.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Based on his students’ input, he was able to redesign his classroom to better address the needs and desires of his students.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example He lowered the bulletin boards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that his students could actually see the content he’d spent hours putting together,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he created a more comfortable semi-private space for the students to study by rethinking the student cubby space.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After that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His students were more engaged and moved more smoothly in the classroom space.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Now Michael consistently engages his students to help him more effectively shape their learning experience.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13</a:t>
            </a:fld>
            <a:endParaRPr lang="en-FI"/>
          </a:p>
        </p:txBody>
      </p:sp>
    </p:spTree>
    <p:extLst>
      <p:ext uri="{BB962C8B-B14F-4D97-AF65-F5344CB8AC3E}">
        <p14:creationId xmlns:p14="http://schemas.microsoft.com/office/powerpoint/2010/main" val="3652110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Design thinking is action!</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It creatively supports the development of the school environment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or classroom space or </a:t>
            </a:r>
            <a:r>
              <a:rPr lang="en-GB" sz="1800" kern="100" dirty="0" err="1">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practicies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It can be a starting point that helps to understand what required development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Or it can be an approach to push development forward</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It can be a way to take on a challenge and try new solutions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Discovery builds a solid foundation for your ideas. Creating meaningful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solutions for students, parents, teachers, colleagues and administrators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begins with a deep understanding for their needs.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Discovery means opening up to new opportunities,</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getting inspired to create new ideas.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the right preparation, this can be eye-opening and will give you a good understanding of your design challenge.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14</a:t>
            </a:fld>
            <a:endParaRPr lang="en-FI"/>
          </a:p>
        </p:txBody>
      </p:sp>
    </p:spTree>
    <p:extLst>
      <p:ext uri="{BB962C8B-B14F-4D97-AF65-F5344CB8AC3E}">
        <p14:creationId xmlns:p14="http://schemas.microsoft.com/office/powerpoint/2010/main" val="425071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If I sum up</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We can use design thinkin to help us to rethink learning and practicies and also these other things what I have  sum up in the slide.</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We could use “design mindset” – and design processes but also creative and innovative tools that support problem solving, for some challenging issue related to the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or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could you try some new way of producing a learning experiences?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or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could you, in collaboration with students, colleagues and other stakeholders, think about how to create a good atmosphere at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 am sure that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You already use a lot of good methods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your school and I believe that you have implemented these things in practice really fine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But now, in this workshop, it might be good to reflect and rethink them.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THINK</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&gt;&gt; HOW teaching takes place in your school.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What are challenges?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What do the facilities look like, are they functional? What could be improved?</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Can we offer more by considering something else? Methods, learning environments, online learning, tasks, activities, models, processes or even marketing of your school or excursions etc</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about working methods of teaching?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Could we rethink and develop them that they better support the skills to be learned and even the skills needed in the future?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F4370B-B0CE-934F-92C7-FC80A02CC2E9}" type="slidenum">
              <a:rPr lang="en-FI" smtClean="0"/>
              <a:t>15</a:t>
            </a:fld>
            <a:endParaRPr lang="en-FI"/>
          </a:p>
        </p:txBody>
      </p:sp>
    </p:spTree>
    <p:extLst>
      <p:ext uri="{BB962C8B-B14F-4D97-AF65-F5344CB8AC3E}">
        <p14:creationId xmlns:p14="http://schemas.microsoft.com/office/powerpoint/2010/main" val="2648248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 comes from the e-book &gt;&gt; This is service design doing</a:t>
            </a:r>
          </a:p>
          <a:p>
            <a:r>
              <a:rPr lang="en-GB" dirty="0"/>
              <a:t>https://</a:t>
            </a:r>
            <a:r>
              <a:rPr lang="en-GB" dirty="0" err="1"/>
              <a:t>www.thisisservicedesigndoing.com</a:t>
            </a:r>
            <a:r>
              <a:rPr lang="en-GB" dirty="0"/>
              <a:t>/methods </a:t>
            </a:r>
          </a:p>
          <a:p>
            <a:r>
              <a:rPr lang="en-GB" dirty="0"/>
              <a:t>https://uploads-</a:t>
            </a:r>
            <a:r>
              <a:rPr lang="en-GB" dirty="0" err="1"/>
              <a:t>ssl.webflow.com</a:t>
            </a:r>
            <a:r>
              <a:rPr lang="en-GB" dirty="0"/>
              <a:t>/5989fc3322e8860001ac9a43/5a60fd63f18c0b0001044b61_lkaasd3463456543klhj23i4ho.pdf </a:t>
            </a:r>
          </a:p>
          <a:p>
            <a:endParaRPr lang="en-GB" dirty="0"/>
          </a:p>
          <a:p>
            <a:r>
              <a:rPr lang="en-GB" dirty="0"/>
              <a:t>Journey maps can visualize either existing</a:t>
            </a:r>
          </a:p>
          <a:p>
            <a:r>
              <a:rPr lang="en-GB" dirty="0"/>
              <a:t>experiences (current-state journey maps) or new experiences that are planned but do not yet exist (future-state journey maps).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could be used, for example, when planning a learning trip. Or you can use it together with your colleagues when planning the first week of the next school year for new students.</a:t>
            </a:r>
          </a:p>
          <a:p>
            <a:endParaRPr lang="en-GB" dirty="0"/>
          </a:p>
          <a:p>
            <a:r>
              <a:rPr lang="en-GB" b="1" dirty="0" err="1"/>
              <a:t>Journeymaps</a:t>
            </a:r>
            <a:r>
              <a:rPr lang="en-GB" dirty="0"/>
              <a:t> focus on human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illustrating the story of a specific actor as a sequence of steps. (Unlike service blueprints or business process maps)</a:t>
            </a:r>
          </a:p>
          <a:p>
            <a:endParaRPr lang="en-GB" dirty="0"/>
          </a:p>
          <a:p>
            <a:r>
              <a:rPr lang="en-GB" dirty="0"/>
              <a:t>The basic structure of a journey map consists of steps and stages defining the scale of the visualized experience. The scale can range</a:t>
            </a:r>
          </a:p>
          <a:p>
            <a:r>
              <a:rPr lang="en-GB" dirty="0"/>
              <a:t>from a high-level journey map that shows the entire end-to-end experience to a very detailed journey map showing only a few minutes.</a:t>
            </a:r>
          </a:p>
        </p:txBody>
      </p:sp>
      <p:sp>
        <p:nvSpPr>
          <p:cNvPr id="4" name="Slide Number Placeholder 3"/>
          <p:cNvSpPr>
            <a:spLocks noGrp="1"/>
          </p:cNvSpPr>
          <p:nvPr>
            <p:ph type="sldNum" sz="quarter" idx="5"/>
          </p:nvPr>
        </p:nvSpPr>
        <p:spPr/>
        <p:txBody>
          <a:bodyPr/>
          <a:lstStyle/>
          <a:p>
            <a:fld id="{98F4370B-B0CE-934F-92C7-FC80A02CC2E9}" type="slidenum">
              <a:rPr lang="en-FI" smtClean="0"/>
              <a:t>16</a:t>
            </a:fld>
            <a:endParaRPr lang="en-FI"/>
          </a:p>
        </p:txBody>
      </p:sp>
    </p:spTree>
    <p:extLst>
      <p:ext uri="{BB962C8B-B14F-4D97-AF65-F5344CB8AC3E}">
        <p14:creationId xmlns:p14="http://schemas.microsoft.com/office/powerpoint/2010/main" val="41253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CREATIVE STEPS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For me, creative thinking is a mindset and way to act.</a:t>
            </a:r>
            <a:endParaRPr lang="en-FI"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its help, I have developed learning practices.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 have design with collaboration other teachers this Creative Steps model that supports Innovation skills,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used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design thinking,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we used also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co-design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with stakeholders while we developed a creative and authentic learning and development environment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also included a pedagogical method that support a collaborative and creative online knowledge construction structure.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I have also design an assignments and a single task.</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98F4370B-B0CE-934F-92C7-FC80A02CC2E9}" type="slidenum">
              <a:rPr lang="en-FI" smtClean="0"/>
              <a:t>17</a:t>
            </a:fld>
            <a:endParaRPr lang="en-FI"/>
          </a:p>
        </p:txBody>
      </p:sp>
    </p:spTree>
    <p:extLst>
      <p:ext uri="{BB962C8B-B14F-4D97-AF65-F5344CB8AC3E}">
        <p14:creationId xmlns:p14="http://schemas.microsoft.com/office/powerpoint/2010/main" val="1129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This is also one practical example from the book Design thinking for teachers</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You can find more examples and tools on IDEO's website</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You can Frame opportunities and learn from good practices – this could be call also benchmarking and gathering success stories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Have "aha" moments and inspirations from others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F4370B-B0CE-934F-92C7-FC80A02CC2E9}" type="slidenum">
              <a:rPr lang="en-FI" smtClean="0"/>
              <a:t>18</a:t>
            </a:fld>
            <a:endParaRPr lang="en-FI"/>
          </a:p>
        </p:txBody>
      </p:sp>
    </p:spTree>
    <p:extLst>
      <p:ext uri="{BB962C8B-B14F-4D97-AF65-F5344CB8AC3E}">
        <p14:creationId xmlns:p14="http://schemas.microsoft.com/office/powerpoint/2010/main" val="407030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 You can rethink even a single task.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Use "Design thinking" and create one task to be implemented in a new way</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F4370B-B0CE-934F-92C7-FC80A02CC2E9}" type="slidenum">
              <a:rPr lang="en-FI" smtClean="0"/>
              <a:t>19</a:t>
            </a:fld>
            <a:endParaRPr lang="en-FI"/>
          </a:p>
        </p:txBody>
      </p:sp>
    </p:spTree>
    <p:extLst>
      <p:ext uri="{BB962C8B-B14F-4D97-AF65-F5344CB8AC3E}">
        <p14:creationId xmlns:p14="http://schemas.microsoft.com/office/powerpoint/2010/main" val="195754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is about believing we</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can make a difference,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having an intentional process in order to get to new,</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relevant solutions that create positive impact.”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says IDEO, which is well known Global design and innovation office.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is generally understood that </a:t>
            </a:r>
            <a:r>
              <a:rPr lang="en-GB"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Design thinking is a MINDSET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it has been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used also as a process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IDEO also say that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gives you faith in your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creative abilities and a process for transforming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difficult challenges into opportunities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design.”</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2</a:t>
            </a:fld>
            <a:endParaRPr lang="en-FI"/>
          </a:p>
        </p:txBody>
      </p:sp>
    </p:spTree>
    <p:extLst>
      <p:ext uri="{BB962C8B-B14F-4D97-AF65-F5344CB8AC3E}">
        <p14:creationId xmlns:p14="http://schemas.microsoft.com/office/powerpoint/2010/main" val="4170654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Or something stronger way to solve the challenges at your school</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Then You could also use a process hammer</a:t>
            </a:r>
          </a:p>
          <a:p>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Beside design thinking, use various creative tools and innovative tools to find new solutions that add value to your students or your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When you plan for the next school year, you can rethink even just one task, for example in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collaboration</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with your colleague or with students</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maybe you will get new ways to teach the subject</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Now it is time to discuss and test one or two tools to rethink something…</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or you can rethink some wider problem at school that requires </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something stronger way to solve the problem</a:t>
            </a:r>
          </a:p>
        </p:txBody>
      </p:sp>
      <p:sp>
        <p:nvSpPr>
          <p:cNvPr id="4" name="Slide Number Placeholder 3"/>
          <p:cNvSpPr>
            <a:spLocks noGrp="1"/>
          </p:cNvSpPr>
          <p:nvPr>
            <p:ph type="sldNum" sz="quarter" idx="5"/>
          </p:nvPr>
        </p:nvSpPr>
        <p:spPr/>
        <p:txBody>
          <a:bodyPr/>
          <a:lstStyle/>
          <a:p>
            <a:fld id="{98F4370B-B0CE-934F-92C7-FC80A02CC2E9}" type="slidenum">
              <a:rPr lang="en-FI" smtClean="0"/>
              <a:t>20</a:t>
            </a:fld>
            <a:endParaRPr lang="en-FI"/>
          </a:p>
        </p:txBody>
      </p:sp>
    </p:spTree>
    <p:extLst>
      <p:ext uri="{BB962C8B-B14F-4D97-AF65-F5344CB8AC3E}">
        <p14:creationId xmlns:p14="http://schemas.microsoft.com/office/powerpoint/2010/main" val="2371823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Design thinking as a mindset or process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 encourage you to take design thinking as a mindset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it could be one way to rethink next school year.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and it is one way to rethink learning, learning environments, learning experiences, processes, facilities, marketing or just be a way of thinking that supports development  (education, school, classroom)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sv-SE"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sv-SE" sz="1800" kern="100" dirty="0" err="1">
                <a:effectLst/>
                <a:latin typeface="Calibri" panose="020F0502020204030204" pitchFamily="34" charset="0"/>
                <a:ea typeface="Calibri" panose="020F0502020204030204" pitchFamily="34" charset="0"/>
                <a:cs typeface="Times New Roman" panose="02020603050405020304" pitchFamily="18" charset="0"/>
              </a:rPr>
              <a:t>Creative</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task]</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Through it you can think, discuss and share experiences and maybe get tips from others.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21</a:t>
            </a:fld>
            <a:endParaRPr lang="en-FI"/>
          </a:p>
        </p:txBody>
      </p:sp>
    </p:spTree>
    <p:extLst>
      <p:ext uri="{BB962C8B-B14F-4D97-AF65-F5344CB8AC3E}">
        <p14:creationId xmlns:p14="http://schemas.microsoft.com/office/powerpoint/2010/main" val="31285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[CREATIVE TASK]</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Let's do it in groups</a:t>
            </a:r>
            <a:r>
              <a:rPr lang="en-US"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 We´ll make groups soon</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I´ll give task first so I hope you listen and then act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THIS picture REPRESENTS your school – </a:t>
            </a:r>
            <a:r>
              <a:rPr lang="en-FI"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What is YOUR SCHOOL </a:t>
            </a:r>
            <a:r>
              <a:rPr lang="en-US"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FI"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BALANCE</a:t>
            </a:r>
            <a:r>
              <a:rPr lang="en-US"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This tree represents school and education (learning and teaching and facilities around it all)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Branches</a:t>
            </a: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represent teaching and learning (which includes tasks, learning environments, learning models, methods, learning processes, learning materials, excursions etc.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roots </a:t>
            </a: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are the school and its operational facilities, processes, management, marketing and other stakeholders that support the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Think first by yourself</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Think about the last school year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What do you think was one thing that worked or was a success?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write it briefly on a green/yellow post-it note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Think about next school year</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a:t>
            </a:r>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hat is the challenge that requires development or what change could be good in your own teaching or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write it briefly on a red/orange post-it note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Share a good experience or success that can also be a tip for someone else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After that, think together about practical challenges that require development. Are they related to roots or branches?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Share ideas with or thoughts with which you can tackle this challenge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Let's make groups of 3-4 people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Start by introducing who you are and what school and country you come from</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If you look at this tree.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At the end</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write down &gt;&gt; which challenge you want to develop more.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For that, </a:t>
            </a:r>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find a way to develop it</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Would it be together with</a:t>
            </a: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students, teaching colleagues or together with other parties, e.g. parents, or another stakeholder group</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Find out which </a:t>
            </a:r>
            <a:r>
              <a:rPr lang="en-GB"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creative method or tool</a:t>
            </a:r>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supports this work</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Take this post-it note with you – and ACT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As you remember – Design thinking is acting!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F4370B-B0CE-934F-92C7-FC80A02CC2E9}" type="slidenum">
              <a:rPr lang="en-FI" smtClean="0"/>
              <a:t>22</a:t>
            </a:fld>
            <a:endParaRPr lang="en-FI"/>
          </a:p>
        </p:txBody>
      </p:sp>
    </p:spTree>
    <p:extLst>
      <p:ext uri="{BB962C8B-B14F-4D97-AF65-F5344CB8AC3E}">
        <p14:creationId xmlns:p14="http://schemas.microsoft.com/office/powerpoint/2010/main" val="59839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end</a:t>
            </a:r>
          </a:p>
          <a:p>
            <a:r>
              <a:rPr lang="en-GB" dirty="0"/>
              <a:t>Write one task for yourself, which would be a task requiring development</a:t>
            </a:r>
          </a:p>
          <a:p>
            <a:r>
              <a:rPr lang="en-GB" dirty="0"/>
              <a:t>what would it be that needs to be developed more – take that task with you and find right people and creative tools to help you for that </a:t>
            </a:r>
            <a:endParaRPr lang="en-FI" dirty="0"/>
          </a:p>
        </p:txBody>
      </p:sp>
      <p:sp>
        <p:nvSpPr>
          <p:cNvPr id="4" name="Slide Number Placeholder 3"/>
          <p:cNvSpPr>
            <a:spLocks noGrp="1"/>
          </p:cNvSpPr>
          <p:nvPr>
            <p:ph type="sldNum" sz="quarter" idx="5"/>
          </p:nvPr>
        </p:nvSpPr>
        <p:spPr/>
        <p:txBody>
          <a:bodyPr/>
          <a:lstStyle/>
          <a:p>
            <a:fld id="{98F4370B-B0CE-934F-92C7-FC80A02CC2E9}" type="slidenum">
              <a:rPr lang="en-FI" smtClean="0"/>
              <a:t>23</a:t>
            </a:fld>
            <a:endParaRPr lang="en-FI"/>
          </a:p>
        </p:txBody>
      </p:sp>
    </p:spTree>
    <p:extLst>
      <p:ext uri="{BB962C8B-B14F-4D97-AF65-F5344CB8AC3E}">
        <p14:creationId xmlns:p14="http://schemas.microsoft.com/office/powerpoint/2010/main" val="4160602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b="0" dirty="0"/>
              <a:t>Practical tips for you</a:t>
            </a:r>
          </a:p>
          <a:p>
            <a:endParaRPr lang="en-FI" b="0" dirty="0"/>
          </a:p>
          <a:p>
            <a:r>
              <a:rPr lang="en-GB" b="1" dirty="0"/>
              <a:t>Design thinking for educators – book </a:t>
            </a:r>
          </a:p>
          <a:p>
            <a:r>
              <a:rPr lang="en-GB" dirty="0"/>
              <a:t>IDEO and Teachers at Riverdale Country gives practical tips, methods and processes how to </a:t>
            </a:r>
            <a:r>
              <a:rPr lang="en-GB" dirty="0" err="1"/>
              <a:t>tacle</a:t>
            </a:r>
            <a:r>
              <a:rPr lang="en-GB" dirty="0"/>
              <a:t> complex challenges in schools. Design Thinking helps to get to the next step and it can impact the world of education. School can start to use design process to address challenges in classrooms and schools.</a:t>
            </a:r>
          </a:p>
          <a:p>
            <a:r>
              <a:rPr lang="en-GB" dirty="0">
                <a:hlinkClick r:id="rId3"/>
              </a:rPr>
              <a:t>https://www.ideo.com/post/design-thinking-for-educators</a:t>
            </a:r>
            <a:r>
              <a:rPr lang="en-GB" dirty="0"/>
              <a:t>    </a:t>
            </a:r>
          </a:p>
          <a:p>
            <a:endParaRPr lang="en-FI" dirty="0"/>
          </a:p>
          <a:p>
            <a:r>
              <a:rPr lang="en-GB" b="0" i="1" u="none" strike="noStrike" dirty="0">
                <a:solidFill>
                  <a:srgbClr val="212529"/>
                </a:solidFill>
                <a:effectLst/>
                <a:latin typeface="Lato" panose="020F0502020204030204" pitchFamily="34" charset="0"/>
              </a:rPr>
              <a:t>Creative Thinking in Schools</a:t>
            </a:r>
            <a:r>
              <a:rPr lang="en-GB" b="0" i="0" u="none" strike="noStrike" dirty="0">
                <a:solidFill>
                  <a:srgbClr val="212529"/>
                </a:solidFill>
                <a:effectLst/>
                <a:latin typeface="Lato" panose="020F0502020204030204" pitchFamily="34" charset="0"/>
              </a:rPr>
              <a:t> focuses on how school leaders can create capacity among their staff to embed creative thinking in every aspect of school life. It offers a framework for improving creative thinking based on the widely used Five Creative Habits model developed by the Centre for Real-World Learning. The framework focuses on developing learners who are inquisitive, persistent, collaborative, disciplined and imaginative. </a:t>
            </a:r>
          </a:p>
          <a:p>
            <a:endParaRPr lang="en-FI" dirty="0"/>
          </a:p>
          <a:p>
            <a:r>
              <a:rPr lang="en-GB" dirty="0"/>
              <a:t>https://</a:t>
            </a:r>
            <a:r>
              <a:rPr lang="en-GB" dirty="0" err="1"/>
              <a:t>www.crownhouse.co.uk</a:t>
            </a:r>
            <a:r>
              <a:rPr lang="en-GB" dirty="0"/>
              <a:t>/assets/look-inside/9781785836848.pdf </a:t>
            </a:r>
          </a:p>
          <a:p>
            <a:endParaRPr lang="en-GB" dirty="0"/>
          </a:p>
          <a:p>
            <a:r>
              <a:rPr lang="en-GB" dirty="0"/>
              <a:t>Service Design tools</a:t>
            </a:r>
          </a:p>
          <a:p>
            <a:endParaRPr lang="en-GB" dirty="0"/>
          </a:p>
          <a:p>
            <a:r>
              <a:rPr lang="en-GB" dirty="0"/>
              <a:t>https://</a:t>
            </a:r>
            <a:r>
              <a:rPr lang="en-GB" dirty="0" err="1"/>
              <a:t>servicedesigntools.org</a:t>
            </a:r>
            <a:r>
              <a:rPr lang="en-GB" dirty="0"/>
              <a:t>/tools</a:t>
            </a:r>
          </a:p>
          <a:p>
            <a:endParaRPr lang="en-GB" dirty="0"/>
          </a:p>
          <a:p>
            <a:r>
              <a:rPr lang="en-GB" dirty="0"/>
              <a:t>https://</a:t>
            </a:r>
            <a:r>
              <a:rPr lang="en-GB" dirty="0" err="1"/>
              <a:t>www.creativityexchange.org.uk</a:t>
            </a:r>
            <a:r>
              <a:rPr lang="en-GB" dirty="0"/>
              <a:t>/ideas-hub/teaching-creative-thinking-developing-learners-who-generate-ideas-and-can-think-critically </a:t>
            </a:r>
          </a:p>
          <a:p>
            <a:endParaRPr lang="en-GB" dirty="0"/>
          </a:p>
          <a:p>
            <a:r>
              <a:rPr lang="en-GB" dirty="0"/>
              <a:t>https://</a:t>
            </a:r>
            <a:r>
              <a:rPr lang="en-GB" dirty="0" err="1"/>
              <a:t>www.perlego.com</a:t>
            </a:r>
            <a:r>
              <a:rPr lang="en-GB" dirty="0"/>
              <a:t>/book/568139/teaching-creative-thinking-developing-learners-who-generate-ideas-and-can-think-critically-pdf?utm_source=</a:t>
            </a:r>
            <a:r>
              <a:rPr lang="en-GB" dirty="0" err="1"/>
              <a:t>google&amp;utm_medium</a:t>
            </a:r>
            <a:r>
              <a:rPr lang="en-GB" dirty="0"/>
              <a:t>=</a:t>
            </a:r>
            <a:r>
              <a:rPr lang="en-GB" dirty="0" err="1"/>
              <a:t>cpc&amp;campaignid</a:t>
            </a:r>
            <a:r>
              <a:rPr lang="en-GB" dirty="0"/>
              <a:t>=19806006872&amp;adgroupid=146299647265&amp;gclid=CjwKCAjw5MOlBhBTEiwAAJ8e1vI-CFvc59NyLF7StrH2kq3Rvw1i5uD_BWSrZb7VRunzSC5OcqqGFRoCmxAQAvD_BwE </a:t>
            </a:r>
            <a:endParaRPr lang="en-FI" dirty="0"/>
          </a:p>
        </p:txBody>
      </p:sp>
      <p:sp>
        <p:nvSpPr>
          <p:cNvPr id="4" name="Slide Number Placeholder 3"/>
          <p:cNvSpPr>
            <a:spLocks noGrp="1"/>
          </p:cNvSpPr>
          <p:nvPr>
            <p:ph type="sldNum" sz="quarter" idx="5"/>
          </p:nvPr>
        </p:nvSpPr>
        <p:spPr/>
        <p:txBody>
          <a:bodyPr/>
          <a:lstStyle/>
          <a:p>
            <a:fld id="{98F4370B-B0CE-934F-92C7-FC80A02CC2E9}" type="slidenum">
              <a:rPr lang="en-FI" smtClean="0"/>
              <a:t>24</a:t>
            </a:fld>
            <a:endParaRPr lang="en-FI"/>
          </a:p>
        </p:txBody>
      </p:sp>
    </p:spTree>
    <p:extLst>
      <p:ext uri="{BB962C8B-B14F-4D97-AF65-F5344CB8AC3E}">
        <p14:creationId xmlns:p14="http://schemas.microsoft.com/office/powerpoint/2010/main" val="3440878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Double Diamond is well known and a visual representation of the design and innovation process. It’s a simple way to describe the steps taken in any design and innovation project.</a:t>
            </a:r>
          </a:p>
          <a:p>
            <a:r>
              <a:rPr lang="en-GB" dirty="0"/>
              <a:t>The "double diamond" is well known and widely used as a work method in the development process in the service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"Double diamond" is a process, various creative methods and tools used in service design are added to support the need for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divergent and convergent phases vary during the development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DISCOVER</a:t>
            </a:r>
          </a:p>
          <a:p>
            <a:r>
              <a:rPr lang="en-GB" dirty="0"/>
              <a:t>The first diamond helps people understand, rather than simply assume, what the problem is. It involves speaking to and spending time with people who are affected by the issues.</a:t>
            </a:r>
          </a:p>
          <a:p>
            <a:endParaRPr lang="en-GB" dirty="0"/>
          </a:p>
          <a:p>
            <a:r>
              <a:rPr lang="en-GB" dirty="0"/>
              <a:t>DEFINE</a:t>
            </a:r>
          </a:p>
          <a:p>
            <a:r>
              <a:rPr lang="en-GB" dirty="0"/>
              <a:t>The insight gathered from the discovery phase can help you to define the challenge in a different way.</a:t>
            </a:r>
          </a:p>
          <a:p>
            <a:endParaRPr lang="en-GB" dirty="0"/>
          </a:p>
          <a:p>
            <a:r>
              <a:rPr lang="en-GB" dirty="0"/>
              <a:t>DEVELOP</a:t>
            </a:r>
          </a:p>
          <a:p>
            <a:r>
              <a:rPr lang="en-GB" dirty="0"/>
              <a:t>The second diamond encourages people to give different answers to the clearly defined problem, seeking inspiration from elsewhere and co-designing with a range of different people.  </a:t>
            </a:r>
          </a:p>
          <a:p>
            <a:endParaRPr lang="en-GB" dirty="0"/>
          </a:p>
          <a:p>
            <a:r>
              <a:rPr lang="en-GB" dirty="0"/>
              <a:t>DELIVER</a:t>
            </a:r>
          </a:p>
          <a:p>
            <a:r>
              <a:rPr lang="en-GB" dirty="0"/>
              <a:t>Delivery involves testing out different solutions at small-scale, rejecting those that will not work and improving the ones that will.</a:t>
            </a:r>
          </a:p>
          <a:p>
            <a:endParaRPr lang="en-GB" dirty="0"/>
          </a:p>
          <a:p>
            <a:endParaRPr lang="en-FI" dirty="0"/>
          </a:p>
        </p:txBody>
      </p:sp>
      <p:sp>
        <p:nvSpPr>
          <p:cNvPr id="4" name="Slide Number Placeholder 3"/>
          <p:cNvSpPr>
            <a:spLocks noGrp="1"/>
          </p:cNvSpPr>
          <p:nvPr>
            <p:ph type="sldNum" sz="quarter" idx="5"/>
          </p:nvPr>
        </p:nvSpPr>
        <p:spPr/>
        <p:txBody>
          <a:bodyPr/>
          <a:lstStyle/>
          <a:p>
            <a:fld id="{A113931D-CEF6-B745-A159-4E0270E989D2}" type="slidenum">
              <a:rPr lang="en-FI" smtClean="0"/>
              <a:t>25</a:t>
            </a:fld>
            <a:endParaRPr lang="en-FI"/>
          </a:p>
        </p:txBody>
      </p:sp>
    </p:spTree>
    <p:extLst>
      <p:ext uri="{BB962C8B-B14F-4D97-AF65-F5344CB8AC3E}">
        <p14:creationId xmlns:p14="http://schemas.microsoft.com/office/powerpoint/2010/main" val="127605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8F4370B-B0CE-934F-92C7-FC80A02CC2E9}" type="slidenum">
              <a:rPr lang="en-FI" smtClean="0"/>
              <a:t>26</a:t>
            </a:fld>
            <a:endParaRPr lang="en-FI"/>
          </a:p>
        </p:txBody>
      </p:sp>
    </p:spTree>
    <p:extLst>
      <p:ext uri="{BB962C8B-B14F-4D97-AF65-F5344CB8AC3E}">
        <p14:creationId xmlns:p14="http://schemas.microsoft.com/office/powerpoint/2010/main" val="12341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You perhaps </a:t>
            </a:r>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know </a:t>
            </a:r>
            <a:r>
              <a:rPr lang="en-GB"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story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where the boy was hungry.</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He said to his grandfather that "I want fish, I am hungry".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Grandpa said, “I'm not giving you a fish, I'm teaching you to fish</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teachers, we probably want to identify with this story, because we want to make sure that the students and young people learn to fish and navigate at sea – the sea of life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want to offer more than one skill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we want to offer young people skills and knowledge about navigating and fishing at sea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 only for themselves but also for their family and community</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3</a:t>
            </a:fld>
            <a:endParaRPr lang="en-FI"/>
          </a:p>
        </p:txBody>
      </p:sp>
    </p:spTree>
    <p:extLst>
      <p:ext uri="{BB962C8B-B14F-4D97-AF65-F5344CB8AC3E}">
        <p14:creationId xmlns:p14="http://schemas.microsoft.com/office/powerpoint/2010/main" val="42898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this case I don't mean anything big but rather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what kind of tasks can be used to support learning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Which learning environments support a meaningful learning experience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What kind of ways we can support the learning of future skills alongside other skills?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How can you redesign your classroom to better meet the needs of your students?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OR practices and activities while students learn new subjects and skills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metaphorically speaking: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purpose of teaching and learning is not only to offer one fish, but above all to teach how “to fish” by utilizing different learning environments and school facilities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4</a:t>
            </a:fld>
            <a:endParaRPr lang="en-FI"/>
          </a:p>
        </p:txBody>
      </p:sp>
    </p:spTree>
    <p:extLst>
      <p:ext uri="{BB962C8B-B14F-4D97-AF65-F5344CB8AC3E}">
        <p14:creationId xmlns:p14="http://schemas.microsoft.com/office/powerpoint/2010/main" val="31328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for a moment, we jump to look at the world around us.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see very clearly that the world is challenging and constantly changing.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know - life is like this now and the future will be same kind of</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sets demands to develop teaching and schools as well as practices that support learning which is needed at this time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We're not saying to young people that try to survive at sea.</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5</a:t>
            </a:fld>
            <a:endParaRPr lang="en-FI"/>
          </a:p>
        </p:txBody>
      </p:sp>
    </p:spTree>
    <p:extLst>
      <p:ext uri="{BB962C8B-B14F-4D97-AF65-F5344CB8AC3E}">
        <p14:creationId xmlns:p14="http://schemas.microsoft.com/office/powerpoint/2010/main" val="19612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It is important for us to also think about learning environments, spaces and different ways to support learning and also different learners or atmosphere in the school - That "weather" around learning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kern="100" dirty="0">
                <a:effectLst/>
                <a:latin typeface="Calibri" panose="020F0502020204030204" pitchFamily="34" charset="0"/>
                <a:ea typeface="Calibri" panose="020F0502020204030204" pitchFamily="34" charset="0"/>
                <a:cs typeface="Times New Roman" panose="02020603050405020304" pitchFamily="18" charset="0"/>
              </a:rPr>
              <a:t>“Design thinking” is one kind of key to ideate and design practices and give added value</a:t>
            </a:r>
            <a:endParaRPr lang="en-FI"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can use it when we design learning and practices at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6</a:t>
            </a:fld>
            <a:endParaRPr lang="en-FI"/>
          </a:p>
        </p:txBody>
      </p:sp>
    </p:spTree>
    <p:extLst>
      <p:ext uri="{BB962C8B-B14F-4D97-AF65-F5344CB8AC3E}">
        <p14:creationId xmlns:p14="http://schemas.microsoft.com/office/powerpoint/2010/main" val="227168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using design thinking: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creatively develop our practices to meet the needs of today and the needs of the future, which is the whole mission of education.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example by choosing suitable environments that support learning, we can offer learning experiences that also increase other life skills and abilities that are needed in society and in life.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 am sure we want to understand our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”target group”– students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and perhaps we need to understand also parents or other stakeholders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Why?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want to offer young people value for life through education and we could offer learning for life in addition to individual skills.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7</a:t>
            </a:fld>
            <a:endParaRPr lang="en-FI"/>
          </a:p>
        </p:txBody>
      </p:sp>
    </p:spTree>
    <p:extLst>
      <p:ext uri="{BB962C8B-B14F-4D97-AF65-F5344CB8AC3E}">
        <p14:creationId xmlns:p14="http://schemas.microsoft.com/office/powerpoint/2010/main" val="333337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Christian schools already offer basic Christian values that serve as pillars for life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addition, it would be important to keep in mind what kind of future young people will have after school.</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personally look at education holistically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from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preschool to working life because of my own background.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myself have worked as a primary school, secondary school and high school teacher in the past, but for the last 15 years I have been teacher in university of applied sciences, when we have constantly looked at working life and its needs.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That is why we have developed the education and the methods what we have used, thinking about how the students will succeed in working life and in society after the UAS.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see that whatever school level or whatever subject you represented, it is important to keep in mind what we are training young people for. We train them for society and working life. We want them to get good basics skills</a:t>
            </a:r>
            <a:r>
              <a:rPr lang="en-FI"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have a good foundation for their own lives.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believe that it is therefore important to keep in mind what other skills we can offer young people so that they are ready for life and also how we offer this. It happens rethinking education and learning practices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F4370B-B0CE-934F-92C7-FC80A02CC2E9}" type="slidenum">
              <a:rPr lang="en-FI" smtClean="0"/>
              <a:t>8</a:t>
            </a:fld>
            <a:endParaRPr lang="en-FI"/>
          </a:p>
        </p:txBody>
      </p:sp>
    </p:spTree>
    <p:extLst>
      <p:ext uri="{BB962C8B-B14F-4D97-AF65-F5344CB8AC3E}">
        <p14:creationId xmlns:p14="http://schemas.microsoft.com/office/powerpoint/2010/main" val="39668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Here you can see skills that are currently important, but these are also important skills in the future, when we think about working life and society and what children and young people will face later in life.</a:t>
            </a:r>
          </a:p>
          <a:p>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Example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Today, more than any other period in time, digital fluency is regarded as a necessary life skill for both children and adults. The potential of digital tools in early childhood learning has been recognized as helping to reinforce academic skills, as a way to communicate ideas and develop social skills, to support children to learn at their own pace, to learn how to learn and to make learning fun.</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Think about one practical example of how one of these skills is included in the current teaching.</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Strengthening innovative ability also leads to learning these skills –  for example if learning is tied to a creative and authentic learning environment you support learning for life</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113931D-CEF6-B745-A159-4E0270E989D2}" type="slidenum">
              <a:rPr lang="en-FI" smtClean="0"/>
              <a:t>9</a:t>
            </a:fld>
            <a:endParaRPr lang="en-FI"/>
          </a:p>
        </p:txBody>
      </p:sp>
    </p:spTree>
    <p:extLst>
      <p:ext uri="{BB962C8B-B14F-4D97-AF65-F5344CB8AC3E}">
        <p14:creationId xmlns:p14="http://schemas.microsoft.com/office/powerpoint/2010/main" val="109735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D98A-C5F9-F594-156A-4D1CA1D54C0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75A40AAF-CD8D-93FA-E178-B98C7B391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CF058C97-AE36-3B6D-C6CE-20F7900697AF}"/>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CEC1B0AF-2893-2DA3-6E3A-F1B5154CA67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7CE33CC-9AEE-24AB-94AD-5656B1F74C90}"/>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1288706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0CC0-7B10-A87F-7564-88B0D15024B7}"/>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E7928B5-4CC4-3F01-5B8F-9951D51264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898ACD83-E2A3-AFC9-29EB-95B7EBD42D59}"/>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F32E9DE2-0A05-46AF-9233-82458F240110}"/>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8558E50-F5D6-0705-178A-D2E6868D75F8}"/>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35975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81E318-F5B8-922C-597A-0C2A10D4BA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F8F4E3A-BBED-B2EB-4895-7FFB1C2799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73E4234-E660-2B42-3D03-20F1FCABD448}"/>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1AFB40E9-97CA-2B6B-3A6D-6678FD46274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069AA93A-D80B-7619-5BBF-8FE975658012}"/>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376810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3B2A-25FB-C887-C390-72C91D7E458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9EB8F046-2F66-B155-E9E0-287829A452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837D5575-A7BA-DA15-693C-A018C5E8E7DA}"/>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CB30C33D-46BC-88F2-217C-5BC3B21D1BB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07AEF62-FAFD-EE79-B2A1-53208388C9E4}"/>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58220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8F82-2AE5-6202-0E61-0F69AB7A4B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50BC93CC-208F-C71F-AB06-3BD24A429D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D01F69-D638-6641-A22E-9221FE68D4DD}"/>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65B47A28-7629-AEEA-A444-AFCA3A0778C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2489EFB-89DD-9160-AC15-4BBBFC383BCF}"/>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170518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39FE-A7E0-115F-263C-AD09F5C6D279}"/>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2E5EDA44-9FC4-D667-4211-7F42058ED4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C891B2A5-BDB9-A72E-80A6-5E1459E444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80D79F44-DB3F-FACB-DF87-F23F5B392571}"/>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6" name="Footer Placeholder 5">
            <a:extLst>
              <a:ext uri="{FF2B5EF4-FFF2-40B4-BE49-F238E27FC236}">
                <a16:creationId xmlns:a16="http://schemas.microsoft.com/office/drawing/2014/main" id="{21EF091F-77F0-A1FB-6DF9-33343A75C387}"/>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CEC6E68-0D97-96BC-16F7-2EFA858E1184}"/>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390357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C3E7-8CDA-2132-9402-9C7B5D373C0C}"/>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2F24B2D0-BCD0-DC05-F9AD-836B7BBD4A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2115590-050D-F886-578A-EAC857C5DD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715A61DB-A9C4-31A5-93CA-DA2A82FF3B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2273C4-EF5A-0CEC-9259-62585F79187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72B192BA-BC21-4750-E591-25B996C7516F}"/>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8" name="Footer Placeholder 7">
            <a:extLst>
              <a:ext uri="{FF2B5EF4-FFF2-40B4-BE49-F238E27FC236}">
                <a16:creationId xmlns:a16="http://schemas.microsoft.com/office/drawing/2014/main" id="{143059F3-85FA-4193-FC27-2C76E019A6E3}"/>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111B7AAE-AA50-BEA8-A352-C47D0E228BCE}"/>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420658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04D1-0A42-50C7-A93E-4A246E23240D}"/>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0FEABE0D-3139-263E-A45F-F1E40C9CDC87}"/>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4" name="Footer Placeholder 3">
            <a:extLst>
              <a:ext uri="{FF2B5EF4-FFF2-40B4-BE49-F238E27FC236}">
                <a16:creationId xmlns:a16="http://schemas.microsoft.com/office/drawing/2014/main" id="{CC93F872-A4C6-EB13-AD8F-A25458F06145}"/>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8ABD275F-D0B4-108F-C657-91B37DB68F7B}"/>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43492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32F26-6CF2-CEA4-36BC-915D607E5B67}"/>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3" name="Footer Placeholder 2">
            <a:extLst>
              <a:ext uri="{FF2B5EF4-FFF2-40B4-BE49-F238E27FC236}">
                <a16:creationId xmlns:a16="http://schemas.microsoft.com/office/drawing/2014/main" id="{9114BC78-6E5A-F162-483A-EBCA5E29BF5C}"/>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EF2A2F63-5E6F-4CB1-411C-91058DF37914}"/>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218095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D3C1-A968-0B8F-9602-F01839DE5D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4C2831EA-445B-345A-54E6-852D334DC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815C8CBD-F2AB-A6F1-B68F-42738A2D7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FD504A-4EB3-4305-A47F-9C5BBBB6B83B}"/>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6" name="Footer Placeholder 5">
            <a:extLst>
              <a:ext uri="{FF2B5EF4-FFF2-40B4-BE49-F238E27FC236}">
                <a16:creationId xmlns:a16="http://schemas.microsoft.com/office/drawing/2014/main" id="{1C0B8670-C353-F8DA-BFAB-25C8D9D9641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1005A7E-1A3D-FB49-70C4-A691184D3B11}"/>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400495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D0261-DE42-0D40-3AC2-0A2F25315A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8115D1B-77EF-625F-6646-6A82AC5BF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44C103A9-3619-37F5-4652-3CE42DEF4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FF23A8-AE52-942C-20F9-C1147509C8B3}"/>
              </a:ext>
            </a:extLst>
          </p:cNvPr>
          <p:cNvSpPr>
            <a:spLocks noGrp="1"/>
          </p:cNvSpPr>
          <p:nvPr>
            <p:ph type="dt" sz="half" idx="10"/>
          </p:nvPr>
        </p:nvSpPr>
        <p:spPr/>
        <p:txBody>
          <a:bodyPr/>
          <a:lstStyle/>
          <a:p>
            <a:fld id="{C360A078-9F23-3444-8F18-BE999FBC312D}" type="datetimeFigureOut">
              <a:rPr lang="en-FI" smtClean="0"/>
              <a:t>08/07/2023</a:t>
            </a:fld>
            <a:endParaRPr lang="en-FI"/>
          </a:p>
        </p:txBody>
      </p:sp>
      <p:sp>
        <p:nvSpPr>
          <p:cNvPr id="6" name="Footer Placeholder 5">
            <a:extLst>
              <a:ext uri="{FF2B5EF4-FFF2-40B4-BE49-F238E27FC236}">
                <a16:creationId xmlns:a16="http://schemas.microsoft.com/office/drawing/2014/main" id="{7DE792CD-8EAF-9C96-59BA-9F07C456DC5E}"/>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F5CE2274-C3C9-0A73-17B2-DCF228BC097A}"/>
              </a:ext>
            </a:extLst>
          </p:cNvPr>
          <p:cNvSpPr>
            <a:spLocks noGrp="1"/>
          </p:cNvSpPr>
          <p:nvPr>
            <p:ph type="sldNum" sz="quarter" idx="12"/>
          </p:nvPr>
        </p:nvSpPr>
        <p:spPr/>
        <p:txBody>
          <a:bodyPr/>
          <a:lstStyle/>
          <a:p>
            <a:fld id="{AEF09227-3DDC-1842-970E-AF44027D77D5}" type="slidenum">
              <a:rPr lang="en-FI" smtClean="0"/>
              <a:t>‹#›</a:t>
            </a:fld>
            <a:endParaRPr lang="en-FI"/>
          </a:p>
        </p:txBody>
      </p:sp>
    </p:spTree>
    <p:extLst>
      <p:ext uri="{BB962C8B-B14F-4D97-AF65-F5344CB8AC3E}">
        <p14:creationId xmlns:p14="http://schemas.microsoft.com/office/powerpoint/2010/main" val="412580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0E129-F1E1-B7B4-36A8-7589F73A41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3EB51AC-F887-A0C5-E04D-3FF70D57C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3FA63DCC-CB88-45AE-5815-E277C312B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0A078-9F23-3444-8F18-BE999FBC312D}" type="datetimeFigureOut">
              <a:rPr lang="en-FI" smtClean="0"/>
              <a:t>08/07/2023</a:t>
            </a:fld>
            <a:endParaRPr lang="en-FI"/>
          </a:p>
        </p:txBody>
      </p:sp>
      <p:sp>
        <p:nvSpPr>
          <p:cNvPr id="5" name="Footer Placeholder 4">
            <a:extLst>
              <a:ext uri="{FF2B5EF4-FFF2-40B4-BE49-F238E27FC236}">
                <a16:creationId xmlns:a16="http://schemas.microsoft.com/office/drawing/2014/main" id="{9F270989-BCD6-55D8-E61F-E24CB4563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4A16EFE4-9FFA-6706-6514-C4A647CCA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09227-3DDC-1842-970E-AF44027D77D5}" type="slidenum">
              <a:rPr lang="en-FI" smtClean="0"/>
              <a:t>‹#›</a:t>
            </a:fld>
            <a:endParaRPr lang="en-FI"/>
          </a:p>
        </p:txBody>
      </p:sp>
    </p:spTree>
    <p:extLst>
      <p:ext uri="{BB962C8B-B14F-4D97-AF65-F5344CB8AC3E}">
        <p14:creationId xmlns:p14="http://schemas.microsoft.com/office/powerpoint/2010/main" val="4180747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sv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svg"/><Relationship Id="rId2" Type="http://schemas.openxmlformats.org/officeDocument/2006/relationships/notesSlide" Target="../notesSlides/notesSlide11.xml"/><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32" Type="http://schemas.openxmlformats.org/officeDocument/2006/relationships/image" Target="../media/image49.svg"/><Relationship Id="rId37" Type="http://schemas.openxmlformats.org/officeDocument/2006/relationships/image" Target="../media/image54.png"/><Relationship Id="rId40" Type="http://schemas.openxmlformats.org/officeDocument/2006/relationships/image" Target="../media/image57.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36" Type="http://schemas.openxmlformats.org/officeDocument/2006/relationships/image" Target="../media/image53.sv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svg"/><Relationship Id="rId35" Type="http://schemas.openxmlformats.org/officeDocument/2006/relationships/image" Target="../media/image52.png"/><Relationship Id="rId8" Type="http://schemas.openxmlformats.org/officeDocument/2006/relationships/image" Target="../media/image25.sv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14.xml"/><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isisservicedesigndoing.com/method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ideo.com/post/design-thinking-for-educato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designkit.org/methods.html" TargetMode="External"/><Relationship Id="rId3" Type="http://schemas.openxmlformats.org/officeDocument/2006/relationships/image" Target="../media/image83.png"/><Relationship Id="rId7" Type="http://schemas.openxmlformats.org/officeDocument/2006/relationships/hyperlink" Target="https://servicedesigntools.org/tool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codesigningschools.com/" TargetMode="External"/><Relationship Id="rId11" Type="http://schemas.openxmlformats.org/officeDocument/2006/relationships/image" Target="../media/image85.png"/><Relationship Id="rId5" Type="http://schemas.openxmlformats.org/officeDocument/2006/relationships/hyperlink" Target="https://www.ideo.com/post/design-thinking-for-educators" TargetMode="External"/><Relationship Id="rId10" Type="http://schemas.openxmlformats.org/officeDocument/2006/relationships/hyperlink" Target="https://www.crownhouse.co.uk/assets/look-inside/9781785836848.pdf" TargetMode="External"/><Relationship Id="rId4" Type="http://schemas.openxmlformats.org/officeDocument/2006/relationships/image" Target="../media/image84.png"/><Relationship Id="rId9" Type="http://schemas.openxmlformats.org/officeDocument/2006/relationships/hyperlink" Target="https://www.designcouncil.org.uk/our-resources/framework-for-innovatio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ERvh0hZ6uP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youtu.be/UKZzGRFzrI4" TargetMode="External"/><Relationship Id="rId4" Type="http://schemas.openxmlformats.org/officeDocument/2006/relationships/hyperlink" Target="https://youtu.be/WeMM-hL0KF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rt, illustration&#10;&#10;Description automatically generated">
            <a:extLst>
              <a:ext uri="{FF2B5EF4-FFF2-40B4-BE49-F238E27FC236}">
                <a16:creationId xmlns:a16="http://schemas.microsoft.com/office/drawing/2014/main" id="{D0EA87AE-961D-E833-DC55-263637F7EFDB}"/>
              </a:ext>
            </a:extLst>
          </p:cNvPr>
          <p:cNvPicPr>
            <a:picLocks noChangeAspect="1"/>
          </p:cNvPicPr>
          <p:nvPr/>
        </p:nvPicPr>
        <p:blipFill>
          <a:blip r:embed="rId3"/>
          <a:stretch>
            <a:fillRect/>
          </a:stretch>
        </p:blipFill>
        <p:spPr>
          <a:xfrm>
            <a:off x="8254314" y="-1028702"/>
            <a:ext cx="3604815" cy="6373154"/>
          </a:xfrm>
          <a:prstGeom prst="rect">
            <a:avLst/>
          </a:prstGeom>
        </p:spPr>
      </p:pic>
      <p:sp>
        <p:nvSpPr>
          <p:cNvPr id="2" name="Title 1">
            <a:extLst>
              <a:ext uri="{FF2B5EF4-FFF2-40B4-BE49-F238E27FC236}">
                <a16:creationId xmlns:a16="http://schemas.microsoft.com/office/drawing/2014/main" id="{3680D931-1840-1C8A-FF95-4AFCB3672911}"/>
              </a:ext>
            </a:extLst>
          </p:cNvPr>
          <p:cNvSpPr>
            <a:spLocks noGrp="1"/>
          </p:cNvSpPr>
          <p:nvPr>
            <p:ph type="ctrTitle"/>
          </p:nvPr>
        </p:nvSpPr>
        <p:spPr>
          <a:xfrm>
            <a:off x="1386985" y="2764214"/>
            <a:ext cx="9144000" cy="2694263"/>
          </a:xfrm>
        </p:spPr>
        <p:txBody>
          <a:bodyPr>
            <a:normAutofit fontScale="90000"/>
          </a:bodyPr>
          <a:lstStyle/>
          <a:p>
            <a:r>
              <a:rPr lang="en-GB" sz="4400" b="1" i="0" u="none" strike="noStrike" dirty="0">
                <a:solidFill>
                  <a:srgbClr val="000000"/>
                </a:solidFill>
                <a:effectLst/>
                <a:latin typeface="Calibri" panose="020F0502020204030204" pitchFamily="34" charset="0"/>
              </a:rPr>
              <a:t>Prepare young people </a:t>
            </a:r>
            <a:br>
              <a:rPr lang="en-GB" sz="4400" b="1" i="0" u="none" strike="noStrike" dirty="0">
                <a:solidFill>
                  <a:srgbClr val="000000"/>
                </a:solidFill>
                <a:effectLst/>
                <a:latin typeface="Calibri" panose="020F0502020204030204" pitchFamily="34" charset="0"/>
              </a:rPr>
            </a:br>
            <a:r>
              <a:rPr lang="en-GB" sz="4400" b="1" i="0" u="none" strike="noStrike" dirty="0">
                <a:solidFill>
                  <a:srgbClr val="000000"/>
                </a:solidFill>
                <a:effectLst/>
                <a:latin typeface="Calibri" panose="020F0502020204030204" pitchFamily="34" charset="0"/>
              </a:rPr>
              <a:t>for the challenges of the future</a:t>
            </a:r>
            <a:br>
              <a:rPr lang="en-GB" b="1" i="0" u="none" strike="noStrike" dirty="0">
                <a:solidFill>
                  <a:srgbClr val="000000"/>
                </a:solidFill>
                <a:effectLst/>
                <a:latin typeface="Calibri" panose="020F0502020204030204" pitchFamily="34" charset="0"/>
              </a:rPr>
            </a:br>
            <a:br>
              <a:rPr lang="en-GB" b="1" i="0" u="none" strike="noStrike" dirty="0">
                <a:solidFill>
                  <a:srgbClr val="000000"/>
                </a:solidFill>
                <a:effectLst/>
                <a:latin typeface="Calibri" panose="020F0502020204030204" pitchFamily="34" charset="0"/>
              </a:rPr>
            </a:br>
            <a:r>
              <a:rPr lang="en-GB" b="1" i="0" u="none" strike="noStrike" dirty="0">
                <a:solidFill>
                  <a:srgbClr val="0070C0"/>
                </a:solidFill>
                <a:effectLst/>
                <a:latin typeface="Calibri" panose="020F0502020204030204" pitchFamily="34" charset="0"/>
              </a:rPr>
              <a:t>How can I rethink learning through </a:t>
            </a:r>
            <a:br>
              <a:rPr lang="en-GB" b="1" i="0" u="none" strike="noStrike" dirty="0">
                <a:solidFill>
                  <a:srgbClr val="0070C0"/>
                </a:solidFill>
                <a:effectLst/>
                <a:latin typeface="Calibri" panose="020F0502020204030204" pitchFamily="34" charset="0"/>
              </a:rPr>
            </a:br>
            <a:r>
              <a:rPr lang="en-GB" b="1" i="0" u="none" strike="noStrike" dirty="0">
                <a:solidFill>
                  <a:srgbClr val="0070C0"/>
                </a:solidFill>
                <a:effectLst/>
                <a:latin typeface="Calibri" panose="020F0502020204030204" pitchFamily="34" charset="0"/>
              </a:rPr>
              <a:t>´design thinking´</a:t>
            </a:r>
            <a:endParaRPr lang="en-FI" dirty="0">
              <a:solidFill>
                <a:srgbClr val="0070C0"/>
              </a:solidFill>
            </a:endParaRPr>
          </a:p>
        </p:txBody>
      </p:sp>
      <p:sp>
        <p:nvSpPr>
          <p:cNvPr id="13" name="TextBox 12">
            <a:extLst>
              <a:ext uri="{FF2B5EF4-FFF2-40B4-BE49-F238E27FC236}">
                <a16:creationId xmlns:a16="http://schemas.microsoft.com/office/drawing/2014/main" id="{443AF2DA-6BB3-B0B6-5402-AA4200CB6740}"/>
              </a:ext>
            </a:extLst>
          </p:cNvPr>
          <p:cNvSpPr txBox="1"/>
          <p:nvPr/>
        </p:nvSpPr>
        <p:spPr>
          <a:xfrm>
            <a:off x="3387374" y="5685223"/>
            <a:ext cx="5417252" cy="646331"/>
          </a:xfrm>
          <a:prstGeom prst="rect">
            <a:avLst/>
          </a:prstGeom>
          <a:noFill/>
        </p:spPr>
        <p:txBody>
          <a:bodyPr wrap="none" rtlCol="0">
            <a:spAutoFit/>
          </a:bodyPr>
          <a:lstStyle/>
          <a:p>
            <a:pPr algn="ctr"/>
            <a:r>
              <a:rPr lang="en-FI" b="1" dirty="0"/>
              <a:t>ANITRA ARKKO </a:t>
            </a:r>
          </a:p>
          <a:p>
            <a:pPr algn="ctr"/>
            <a:r>
              <a:rPr lang="en-FI" b="1" dirty="0"/>
              <a:t>Principal, Suomen kristillinen yhteiskoulu / Finland </a:t>
            </a:r>
            <a:r>
              <a:rPr lang="en-FI" b="0" i="0" u="none" strike="noStrike" dirty="0">
                <a:solidFill>
                  <a:srgbClr val="050505"/>
                </a:solidFill>
                <a:effectLst/>
                <a:latin typeface="system-ui"/>
              </a:rPr>
              <a:t>🇫🇮</a:t>
            </a:r>
            <a:r>
              <a:rPr lang="en-FI" b="1" dirty="0"/>
              <a:t>  </a:t>
            </a:r>
          </a:p>
        </p:txBody>
      </p:sp>
    </p:spTree>
    <p:extLst>
      <p:ext uri="{BB962C8B-B14F-4D97-AF65-F5344CB8AC3E}">
        <p14:creationId xmlns:p14="http://schemas.microsoft.com/office/powerpoint/2010/main" val="84038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57D0-98F6-E6C1-7F26-EC705764176E}"/>
              </a:ext>
            </a:extLst>
          </p:cNvPr>
          <p:cNvSpPr>
            <a:spLocks noGrp="1"/>
          </p:cNvSpPr>
          <p:nvPr>
            <p:ph type="title"/>
          </p:nvPr>
        </p:nvSpPr>
        <p:spPr>
          <a:solidFill>
            <a:srgbClr val="E19F00"/>
          </a:solidFill>
          <a:ln>
            <a:solidFill>
              <a:schemeClr val="accent4"/>
            </a:solidFill>
          </a:ln>
        </p:spPr>
        <p:txBody>
          <a:bodyPr>
            <a:normAutofit/>
          </a:bodyPr>
          <a:lstStyle/>
          <a:p>
            <a:r>
              <a:rPr lang="en-FI" sz="7200" b="1" dirty="0">
                <a:solidFill>
                  <a:schemeClr val="bg1"/>
                </a:solidFill>
              </a:rPr>
              <a:t>THE DESIGN THINKING</a:t>
            </a:r>
          </a:p>
        </p:txBody>
      </p:sp>
      <p:sp>
        <p:nvSpPr>
          <p:cNvPr id="4" name="Title 1">
            <a:extLst>
              <a:ext uri="{FF2B5EF4-FFF2-40B4-BE49-F238E27FC236}">
                <a16:creationId xmlns:a16="http://schemas.microsoft.com/office/drawing/2014/main" id="{7999185B-411F-65BC-4B3A-7ABD3B00632E}"/>
              </a:ext>
            </a:extLst>
          </p:cNvPr>
          <p:cNvSpPr txBox="1">
            <a:spLocks/>
          </p:cNvSpPr>
          <p:nvPr/>
        </p:nvSpPr>
        <p:spPr>
          <a:xfrm>
            <a:off x="838200" y="1760290"/>
            <a:ext cx="4858265" cy="1325563"/>
          </a:xfrm>
          <a:prstGeom prst="rect">
            <a:avLst/>
          </a:prstGeom>
          <a:noFill/>
          <a:ln w="38100">
            <a:solidFill>
              <a:schemeClr val="accent4"/>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I" sz="6000" b="1" dirty="0">
                <a:solidFill>
                  <a:srgbClr val="09344C"/>
                </a:solidFill>
              </a:rPr>
              <a:t>PROCESS</a:t>
            </a:r>
          </a:p>
        </p:txBody>
      </p:sp>
      <p:sp>
        <p:nvSpPr>
          <p:cNvPr id="9" name="Hexagon 8">
            <a:extLst>
              <a:ext uri="{FF2B5EF4-FFF2-40B4-BE49-F238E27FC236}">
                <a16:creationId xmlns:a16="http://schemas.microsoft.com/office/drawing/2014/main" id="{89E3F3B1-8B19-8A2B-7552-CF21D72FF07B}"/>
              </a:ext>
            </a:extLst>
          </p:cNvPr>
          <p:cNvSpPr/>
          <p:nvPr/>
        </p:nvSpPr>
        <p:spPr>
          <a:xfrm>
            <a:off x="9080157" y="4560596"/>
            <a:ext cx="2125362" cy="1832209"/>
          </a:xfrm>
          <a:prstGeom prst="hexagon">
            <a:avLst/>
          </a:prstGeom>
          <a:solidFill>
            <a:srgbClr val="0934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I" b="1" dirty="0"/>
              <a:t>TEST</a:t>
            </a:r>
          </a:p>
        </p:txBody>
      </p:sp>
      <p:sp>
        <p:nvSpPr>
          <p:cNvPr id="10" name="Hexagon 9">
            <a:extLst>
              <a:ext uri="{FF2B5EF4-FFF2-40B4-BE49-F238E27FC236}">
                <a16:creationId xmlns:a16="http://schemas.microsoft.com/office/drawing/2014/main" id="{8AD58E81-63D0-0ECE-B781-B1AA9910E27D}"/>
              </a:ext>
            </a:extLst>
          </p:cNvPr>
          <p:cNvSpPr/>
          <p:nvPr/>
        </p:nvSpPr>
        <p:spPr>
          <a:xfrm>
            <a:off x="7152503" y="3918035"/>
            <a:ext cx="2125362" cy="1832209"/>
          </a:xfrm>
          <a:prstGeom prst="hexagon">
            <a:avLst/>
          </a:prstGeom>
          <a:solidFill>
            <a:srgbClr val="1960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I" b="1" dirty="0"/>
              <a:t>PROTOTYPE</a:t>
            </a:r>
          </a:p>
        </p:txBody>
      </p:sp>
      <p:sp>
        <p:nvSpPr>
          <p:cNvPr id="11" name="Hexagon 10">
            <a:extLst>
              <a:ext uri="{FF2B5EF4-FFF2-40B4-BE49-F238E27FC236}">
                <a16:creationId xmlns:a16="http://schemas.microsoft.com/office/drawing/2014/main" id="{44967E10-1D23-7CE6-7F0B-AFE10E27F7AD}"/>
              </a:ext>
            </a:extLst>
          </p:cNvPr>
          <p:cNvSpPr/>
          <p:nvPr/>
        </p:nvSpPr>
        <p:spPr>
          <a:xfrm>
            <a:off x="5224849" y="3271205"/>
            <a:ext cx="2125362" cy="1832209"/>
          </a:xfrm>
          <a:prstGeom prst="hexagon">
            <a:avLst/>
          </a:prstGeom>
          <a:solidFill>
            <a:srgbClr val="78D0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I" b="1" dirty="0"/>
              <a:t>IDEATE</a:t>
            </a:r>
          </a:p>
        </p:txBody>
      </p:sp>
      <p:sp>
        <p:nvSpPr>
          <p:cNvPr id="12" name="Hexagon 11">
            <a:extLst>
              <a:ext uri="{FF2B5EF4-FFF2-40B4-BE49-F238E27FC236}">
                <a16:creationId xmlns:a16="http://schemas.microsoft.com/office/drawing/2014/main" id="{E6AC08CE-E42A-1212-A4B4-1410BB4CCCAA}"/>
              </a:ext>
            </a:extLst>
          </p:cNvPr>
          <p:cNvSpPr/>
          <p:nvPr/>
        </p:nvSpPr>
        <p:spPr>
          <a:xfrm>
            <a:off x="3309552" y="3896950"/>
            <a:ext cx="2125362" cy="1832209"/>
          </a:xfrm>
          <a:prstGeom prst="hexagon">
            <a:avLst/>
          </a:prstGeom>
          <a:solidFill>
            <a:srgbClr val="599F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I" b="1" dirty="0"/>
              <a:t>DEFINE</a:t>
            </a:r>
          </a:p>
        </p:txBody>
      </p:sp>
      <p:sp>
        <p:nvSpPr>
          <p:cNvPr id="13" name="Hexagon 12">
            <a:extLst>
              <a:ext uri="{FF2B5EF4-FFF2-40B4-BE49-F238E27FC236}">
                <a16:creationId xmlns:a16="http://schemas.microsoft.com/office/drawing/2014/main" id="{169722D8-CE45-DF4B-330E-5A4CFA194381}"/>
              </a:ext>
            </a:extLst>
          </p:cNvPr>
          <p:cNvSpPr/>
          <p:nvPr/>
        </p:nvSpPr>
        <p:spPr>
          <a:xfrm>
            <a:off x="1542535" y="3001930"/>
            <a:ext cx="2125362" cy="1832209"/>
          </a:xfrm>
          <a:prstGeom prst="hexagon">
            <a:avLst/>
          </a:prstGeom>
          <a:solidFill>
            <a:srgbClr val="2B4C8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I" b="1" dirty="0"/>
              <a:t>EMPHATIZE</a:t>
            </a:r>
          </a:p>
        </p:txBody>
      </p:sp>
    </p:spTree>
    <p:extLst>
      <p:ext uri="{BB962C8B-B14F-4D97-AF65-F5344CB8AC3E}">
        <p14:creationId xmlns:p14="http://schemas.microsoft.com/office/powerpoint/2010/main" val="37200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Tug boat outline">
            <a:extLst>
              <a:ext uri="{FF2B5EF4-FFF2-40B4-BE49-F238E27FC236}">
                <a16:creationId xmlns:a16="http://schemas.microsoft.com/office/drawing/2014/main" id="{5543C3B6-6AE3-A814-D65C-14DAEEF220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6621" y="1472535"/>
            <a:ext cx="2104471" cy="2104471"/>
          </a:xfrm>
          <a:prstGeom prst="rect">
            <a:avLst/>
          </a:prstGeom>
        </p:spPr>
      </p:pic>
      <p:pic>
        <p:nvPicPr>
          <p:cNvPr id="23" name="Graphic 22" descr="Life jacket outline">
            <a:extLst>
              <a:ext uri="{FF2B5EF4-FFF2-40B4-BE49-F238E27FC236}">
                <a16:creationId xmlns:a16="http://schemas.microsoft.com/office/drawing/2014/main" id="{4543F495-C91E-C7DE-ACAF-79A10436F5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32411">
            <a:off x="8803591" y="1560884"/>
            <a:ext cx="1527740" cy="1527740"/>
          </a:xfrm>
          <a:prstGeom prst="rect">
            <a:avLst/>
          </a:prstGeom>
        </p:spPr>
      </p:pic>
      <p:pic>
        <p:nvPicPr>
          <p:cNvPr id="2" name="Graphic 1" descr="Surf with solid fill">
            <a:extLst>
              <a:ext uri="{FF2B5EF4-FFF2-40B4-BE49-F238E27FC236}">
                <a16:creationId xmlns:a16="http://schemas.microsoft.com/office/drawing/2014/main" id="{60DA1541-191F-A186-5D54-E82533E664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038" y="1346385"/>
            <a:ext cx="2415166" cy="2415166"/>
          </a:xfrm>
          <a:prstGeom prst="rect">
            <a:avLst/>
          </a:prstGeom>
        </p:spPr>
      </p:pic>
      <p:pic>
        <p:nvPicPr>
          <p:cNvPr id="3" name="Graphic 2" descr="Surf outline">
            <a:extLst>
              <a:ext uri="{FF2B5EF4-FFF2-40B4-BE49-F238E27FC236}">
                <a16:creationId xmlns:a16="http://schemas.microsoft.com/office/drawing/2014/main" id="{19B45E23-43C6-1334-4BF2-93AC90C14D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1818" y="33738"/>
            <a:ext cx="1968468" cy="1968468"/>
          </a:xfrm>
          <a:prstGeom prst="rect">
            <a:avLst/>
          </a:prstGeom>
        </p:spPr>
      </p:pic>
      <p:pic>
        <p:nvPicPr>
          <p:cNvPr id="5" name="Graphic 4" descr="Canoe with solid fill">
            <a:extLst>
              <a:ext uri="{FF2B5EF4-FFF2-40B4-BE49-F238E27FC236}">
                <a16:creationId xmlns:a16="http://schemas.microsoft.com/office/drawing/2014/main" id="{E395AB20-7AEE-0006-1578-A5F85BE648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7425" y="3761551"/>
            <a:ext cx="1975068" cy="1975068"/>
          </a:xfrm>
          <a:prstGeom prst="rect">
            <a:avLst/>
          </a:prstGeom>
        </p:spPr>
      </p:pic>
      <p:pic>
        <p:nvPicPr>
          <p:cNvPr id="6" name="Graphic 5" descr="Submarine outline">
            <a:extLst>
              <a:ext uri="{FF2B5EF4-FFF2-40B4-BE49-F238E27FC236}">
                <a16:creationId xmlns:a16="http://schemas.microsoft.com/office/drawing/2014/main" id="{C24A54CF-9107-B713-6A9B-27ED6763C9B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5428" y="5048964"/>
            <a:ext cx="1925447" cy="1925447"/>
          </a:xfrm>
          <a:prstGeom prst="rect">
            <a:avLst/>
          </a:prstGeom>
        </p:spPr>
      </p:pic>
      <p:pic>
        <p:nvPicPr>
          <p:cNvPr id="7" name="Graphic 6" descr="Sail Boat (Like Pirate) outline">
            <a:extLst>
              <a:ext uri="{FF2B5EF4-FFF2-40B4-BE49-F238E27FC236}">
                <a16:creationId xmlns:a16="http://schemas.microsoft.com/office/drawing/2014/main" id="{531A338B-CCE4-6263-F29C-1FFBB6B5DA8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83569" y="-370385"/>
            <a:ext cx="2415166" cy="2415166"/>
          </a:xfrm>
          <a:prstGeom prst="rect">
            <a:avLst/>
          </a:prstGeom>
        </p:spPr>
      </p:pic>
      <p:pic>
        <p:nvPicPr>
          <p:cNvPr id="8" name="Graphic 7" descr="Submarine with solid fill">
            <a:extLst>
              <a:ext uri="{FF2B5EF4-FFF2-40B4-BE49-F238E27FC236}">
                <a16:creationId xmlns:a16="http://schemas.microsoft.com/office/drawing/2014/main" id="{2031E3D3-8CDC-D0B0-01E5-60E0782283E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43547" y="4379832"/>
            <a:ext cx="2415166" cy="2415166"/>
          </a:xfrm>
          <a:prstGeom prst="rect">
            <a:avLst/>
          </a:prstGeom>
        </p:spPr>
      </p:pic>
      <p:pic>
        <p:nvPicPr>
          <p:cNvPr id="9" name="Graphic 8" descr="Tug boat outline">
            <a:extLst>
              <a:ext uri="{FF2B5EF4-FFF2-40B4-BE49-F238E27FC236}">
                <a16:creationId xmlns:a16="http://schemas.microsoft.com/office/drawing/2014/main" id="{9D1688A5-7B85-32EA-0B33-0C2FFECF97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9178" y="3814633"/>
            <a:ext cx="1209089" cy="1209089"/>
          </a:xfrm>
          <a:prstGeom prst="rect">
            <a:avLst/>
          </a:prstGeom>
        </p:spPr>
      </p:pic>
      <p:pic>
        <p:nvPicPr>
          <p:cNvPr id="10" name="Graphic 9" descr="Sailboat outline">
            <a:extLst>
              <a:ext uri="{FF2B5EF4-FFF2-40B4-BE49-F238E27FC236}">
                <a16:creationId xmlns:a16="http://schemas.microsoft.com/office/drawing/2014/main" id="{FC57B789-5E69-78BE-DFCC-C9E1CB2058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50979" y="4485606"/>
            <a:ext cx="2415166" cy="2415166"/>
          </a:xfrm>
          <a:prstGeom prst="rect">
            <a:avLst/>
          </a:prstGeom>
        </p:spPr>
      </p:pic>
      <p:pic>
        <p:nvPicPr>
          <p:cNvPr id="11" name="Graphic 10" descr="Sailboat with solid fill">
            <a:extLst>
              <a:ext uri="{FF2B5EF4-FFF2-40B4-BE49-F238E27FC236}">
                <a16:creationId xmlns:a16="http://schemas.microsoft.com/office/drawing/2014/main" id="{77513B96-B813-143E-21B0-B3945E89A49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43468" y="1560837"/>
            <a:ext cx="2415166" cy="2415166"/>
          </a:xfrm>
          <a:prstGeom prst="rect">
            <a:avLst/>
          </a:prstGeom>
        </p:spPr>
      </p:pic>
      <p:pic>
        <p:nvPicPr>
          <p:cNvPr id="12" name="Graphic 11" descr="Cruise ship with solid fill">
            <a:extLst>
              <a:ext uri="{FF2B5EF4-FFF2-40B4-BE49-F238E27FC236}">
                <a16:creationId xmlns:a16="http://schemas.microsoft.com/office/drawing/2014/main" id="{5C4C3C6A-8694-B962-B456-20D10847F56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92097" y="3533817"/>
            <a:ext cx="2415166" cy="2415166"/>
          </a:xfrm>
          <a:prstGeom prst="rect">
            <a:avLst/>
          </a:prstGeom>
        </p:spPr>
      </p:pic>
      <p:pic>
        <p:nvPicPr>
          <p:cNvPr id="13" name="Graphic 12" descr="Scuba diving outline">
            <a:extLst>
              <a:ext uri="{FF2B5EF4-FFF2-40B4-BE49-F238E27FC236}">
                <a16:creationId xmlns:a16="http://schemas.microsoft.com/office/drawing/2014/main" id="{213966BE-FA11-D7DF-2A6E-18BBC89126D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846059" y="382583"/>
            <a:ext cx="2415166" cy="2415166"/>
          </a:xfrm>
          <a:prstGeom prst="rect">
            <a:avLst/>
          </a:prstGeom>
        </p:spPr>
      </p:pic>
      <p:pic>
        <p:nvPicPr>
          <p:cNvPr id="14" name="Graphic 13" descr="Fish with solid fill">
            <a:extLst>
              <a:ext uri="{FF2B5EF4-FFF2-40B4-BE49-F238E27FC236}">
                <a16:creationId xmlns:a16="http://schemas.microsoft.com/office/drawing/2014/main" id="{4B5DBD19-ED67-F26F-9D85-2331CC5041D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21109819">
            <a:off x="8208722" y="439648"/>
            <a:ext cx="1824284" cy="1824284"/>
          </a:xfrm>
          <a:prstGeom prst="rect">
            <a:avLst/>
          </a:prstGeom>
        </p:spPr>
      </p:pic>
      <p:pic>
        <p:nvPicPr>
          <p:cNvPr id="15" name="Graphic 14" descr="Fish outline">
            <a:extLst>
              <a:ext uri="{FF2B5EF4-FFF2-40B4-BE49-F238E27FC236}">
                <a16:creationId xmlns:a16="http://schemas.microsoft.com/office/drawing/2014/main" id="{05288F59-36B3-A7A5-07AF-67E7FA2893C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033472" y="5088316"/>
            <a:ext cx="2049939" cy="2049939"/>
          </a:xfrm>
          <a:prstGeom prst="rect">
            <a:avLst/>
          </a:prstGeom>
        </p:spPr>
      </p:pic>
      <p:pic>
        <p:nvPicPr>
          <p:cNvPr id="16" name="Graphic 15" descr="Scuba diving with solid fill">
            <a:extLst>
              <a:ext uri="{FF2B5EF4-FFF2-40B4-BE49-F238E27FC236}">
                <a16:creationId xmlns:a16="http://schemas.microsoft.com/office/drawing/2014/main" id="{5080F8EF-76CF-840E-276C-B017B36F17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69178" y="4696276"/>
            <a:ext cx="2415166" cy="2415166"/>
          </a:xfrm>
          <a:prstGeom prst="rect">
            <a:avLst/>
          </a:prstGeom>
        </p:spPr>
      </p:pic>
      <p:pic>
        <p:nvPicPr>
          <p:cNvPr id="17" name="Graphic 16" descr="Life jacket outline">
            <a:extLst>
              <a:ext uri="{FF2B5EF4-FFF2-40B4-BE49-F238E27FC236}">
                <a16:creationId xmlns:a16="http://schemas.microsoft.com/office/drawing/2014/main" id="{DD7012CD-DD3B-B775-A682-441A78438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39297">
            <a:off x="7392207" y="2927163"/>
            <a:ext cx="2097678" cy="2097678"/>
          </a:xfrm>
          <a:prstGeom prst="rect">
            <a:avLst/>
          </a:prstGeom>
        </p:spPr>
      </p:pic>
      <p:pic>
        <p:nvPicPr>
          <p:cNvPr id="18" name="Graphic 17" descr="Life ring with solid fill">
            <a:extLst>
              <a:ext uri="{FF2B5EF4-FFF2-40B4-BE49-F238E27FC236}">
                <a16:creationId xmlns:a16="http://schemas.microsoft.com/office/drawing/2014/main" id="{DF32BA06-9D7C-BE29-A6EB-5E8DD9EA2BA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06941" y="-197111"/>
            <a:ext cx="2415166" cy="2415166"/>
          </a:xfrm>
          <a:prstGeom prst="rect">
            <a:avLst/>
          </a:prstGeom>
        </p:spPr>
      </p:pic>
      <p:pic>
        <p:nvPicPr>
          <p:cNvPr id="19" name="Graphic 18" descr="Fishing outline">
            <a:extLst>
              <a:ext uri="{FF2B5EF4-FFF2-40B4-BE49-F238E27FC236}">
                <a16:creationId xmlns:a16="http://schemas.microsoft.com/office/drawing/2014/main" id="{23DF1FE5-605E-C9BD-6993-46EE15726BD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007119" y="1158246"/>
            <a:ext cx="2045013" cy="2045013"/>
          </a:xfrm>
          <a:prstGeom prst="rect">
            <a:avLst/>
          </a:prstGeom>
        </p:spPr>
      </p:pic>
      <p:pic>
        <p:nvPicPr>
          <p:cNvPr id="20" name="Graphic 19" descr="Fishing with solid fill">
            <a:extLst>
              <a:ext uri="{FF2B5EF4-FFF2-40B4-BE49-F238E27FC236}">
                <a16:creationId xmlns:a16="http://schemas.microsoft.com/office/drawing/2014/main" id="{6F29C26F-EB35-3827-7AAD-D708C0F2320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9950979" y="2572420"/>
            <a:ext cx="2415166" cy="2415166"/>
          </a:xfrm>
          <a:prstGeom prst="rect">
            <a:avLst/>
          </a:prstGeom>
        </p:spPr>
      </p:pic>
      <p:pic>
        <p:nvPicPr>
          <p:cNvPr id="21" name="Graphic 20" descr="Canoe outline">
            <a:extLst>
              <a:ext uri="{FF2B5EF4-FFF2-40B4-BE49-F238E27FC236}">
                <a16:creationId xmlns:a16="http://schemas.microsoft.com/office/drawing/2014/main" id="{A11CA927-ACB2-DC0B-4E6D-F6C681291E2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698735" y="-272785"/>
            <a:ext cx="1929571" cy="1929571"/>
          </a:xfrm>
          <a:prstGeom prst="rect">
            <a:avLst/>
          </a:prstGeom>
        </p:spPr>
      </p:pic>
      <p:sp>
        <p:nvSpPr>
          <p:cNvPr id="22" name="Title 1">
            <a:extLst>
              <a:ext uri="{FF2B5EF4-FFF2-40B4-BE49-F238E27FC236}">
                <a16:creationId xmlns:a16="http://schemas.microsoft.com/office/drawing/2014/main" id="{2F77BCD9-A78A-6CD5-F349-9C90BC1B7EBC}"/>
              </a:ext>
            </a:extLst>
          </p:cNvPr>
          <p:cNvSpPr txBox="1">
            <a:spLocks/>
          </p:cNvSpPr>
          <p:nvPr/>
        </p:nvSpPr>
        <p:spPr>
          <a:xfrm>
            <a:off x="800642" y="2728617"/>
            <a:ext cx="10515600" cy="1325563"/>
          </a:xfrm>
          <a:prstGeom prst="rect">
            <a:avLst/>
          </a:prstGeom>
          <a:solidFill>
            <a:srgbClr val="E19F00"/>
          </a:solidFill>
          <a:ln>
            <a:solidFill>
              <a:schemeClr val="accent4"/>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I" sz="7200" b="1" dirty="0">
                <a:solidFill>
                  <a:schemeClr val="bg1"/>
                </a:solidFill>
              </a:rPr>
              <a:t>A TEACHER AS A DESIGNER</a:t>
            </a:r>
          </a:p>
        </p:txBody>
      </p:sp>
    </p:spTree>
    <p:extLst>
      <p:ext uri="{BB962C8B-B14F-4D97-AF65-F5344CB8AC3E}">
        <p14:creationId xmlns:p14="http://schemas.microsoft.com/office/powerpoint/2010/main" val="3224162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071E-5A6E-177A-4011-1DAC9CE6B25E}"/>
              </a:ext>
            </a:extLst>
          </p:cNvPr>
          <p:cNvSpPr>
            <a:spLocks noGrp="1"/>
          </p:cNvSpPr>
          <p:nvPr>
            <p:ph type="title"/>
          </p:nvPr>
        </p:nvSpPr>
        <p:spPr>
          <a:xfrm>
            <a:off x="649941" y="432360"/>
            <a:ext cx="6060767" cy="1807305"/>
          </a:xfrm>
        </p:spPr>
        <p:txBody>
          <a:bodyPr>
            <a:normAutofit/>
          </a:bodyPr>
          <a:lstStyle/>
          <a:p>
            <a:r>
              <a:rPr lang="en-FI" sz="6000" b="1" dirty="0">
                <a:solidFill>
                  <a:srgbClr val="2B4C89"/>
                </a:solidFill>
              </a:rPr>
              <a:t>DESIGN</a:t>
            </a:r>
            <a:r>
              <a:rPr lang="en-FI" sz="6000" b="1" dirty="0"/>
              <a:t> THINKING</a:t>
            </a:r>
          </a:p>
        </p:txBody>
      </p:sp>
      <p:sp>
        <p:nvSpPr>
          <p:cNvPr id="3" name="Content Placeholder 2">
            <a:extLst>
              <a:ext uri="{FF2B5EF4-FFF2-40B4-BE49-F238E27FC236}">
                <a16:creationId xmlns:a16="http://schemas.microsoft.com/office/drawing/2014/main" id="{34A6DDB0-DB89-0861-F5DD-0E9413942D45}"/>
              </a:ext>
            </a:extLst>
          </p:cNvPr>
          <p:cNvSpPr>
            <a:spLocks noGrp="1"/>
          </p:cNvSpPr>
          <p:nvPr>
            <p:ph idx="1"/>
          </p:nvPr>
        </p:nvSpPr>
        <p:spPr>
          <a:xfrm>
            <a:off x="968188" y="3014187"/>
            <a:ext cx="5124586" cy="1671384"/>
          </a:xfrm>
        </p:spPr>
        <p:txBody>
          <a:bodyPr>
            <a:normAutofit/>
          </a:bodyPr>
          <a:lstStyle/>
          <a:p>
            <a:pPr marL="0" indent="0">
              <a:buNone/>
            </a:pPr>
            <a:r>
              <a:rPr lang="en-FI" sz="3200" dirty="0"/>
              <a:t>DESIGN</a:t>
            </a:r>
          </a:p>
          <a:p>
            <a:pPr marL="0" indent="0">
              <a:buNone/>
            </a:pPr>
            <a:r>
              <a:rPr lang="en-FI" sz="3200" dirty="0"/>
              <a:t>	(RE)THINKING</a:t>
            </a:r>
          </a:p>
          <a:p>
            <a:pPr marL="0" indent="0">
              <a:buNone/>
            </a:pPr>
            <a:r>
              <a:rPr lang="en-FI" sz="3200" dirty="0"/>
              <a:t>			LEARNING</a:t>
            </a:r>
          </a:p>
        </p:txBody>
      </p:sp>
      <p:pic>
        <p:nvPicPr>
          <p:cNvPr id="5" name="Picture 4" descr="A person looking at fish in an aquarium&#10;&#10;Description automatically generated with low confidence">
            <a:extLst>
              <a:ext uri="{FF2B5EF4-FFF2-40B4-BE49-F238E27FC236}">
                <a16:creationId xmlns:a16="http://schemas.microsoft.com/office/drawing/2014/main" id="{D15B620F-85E8-67C0-0297-0B2BCF37D728}"/>
              </a:ext>
            </a:extLst>
          </p:cNvPr>
          <p:cNvPicPr>
            <a:picLocks noChangeAspect="1"/>
          </p:cNvPicPr>
          <p:nvPr/>
        </p:nvPicPr>
        <p:blipFill rotWithShape="1">
          <a:blip r:embed="rId3"/>
          <a:srcRect t="23228" r="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Content Placeholder 2">
            <a:extLst>
              <a:ext uri="{FF2B5EF4-FFF2-40B4-BE49-F238E27FC236}">
                <a16:creationId xmlns:a16="http://schemas.microsoft.com/office/drawing/2014/main" id="{31102D9A-11F9-8B61-A83A-169823B91847}"/>
              </a:ext>
            </a:extLst>
          </p:cNvPr>
          <p:cNvSpPr txBox="1">
            <a:spLocks/>
          </p:cNvSpPr>
          <p:nvPr/>
        </p:nvSpPr>
        <p:spPr>
          <a:xfrm>
            <a:off x="779928" y="1650804"/>
            <a:ext cx="5930780" cy="1021211"/>
          </a:xfrm>
          <a:prstGeom prst="rect">
            <a:avLst/>
          </a:prstGeom>
          <a:no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FI" sz="3200" b="1" dirty="0"/>
              <a:t>&amp; CREATIVITY </a:t>
            </a:r>
          </a:p>
          <a:p>
            <a:pPr marL="0" indent="0">
              <a:buFont typeface="Arial" panose="020B0604020202020204" pitchFamily="34" charset="0"/>
              <a:buNone/>
            </a:pPr>
            <a:r>
              <a:rPr lang="en-FI" sz="3200" b="1" dirty="0"/>
              <a:t>for the development of learning practicies</a:t>
            </a:r>
          </a:p>
        </p:txBody>
      </p:sp>
      <p:sp>
        <p:nvSpPr>
          <p:cNvPr id="6" name="TextBox 5">
            <a:extLst>
              <a:ext uri="{FF2B5EF4-FFF2-40B4-BE49-F238E27FC236}">
                <a16:creationId xmlns:a16="http://schemas.microsoft.com/office/drawing/2014/main" id="{A218C581-9A9A-AA4A-83B9-337310E064D1}"/>
              </a:ext>
            </a:extLst>
          </p:cNvPr>
          <p:cNvSpPr txBox="1"/>
          <p:nvPr/>
        </p:nvSpPr>
        <p:spPr>
          <a:xfrm>
            <a:off x="0" y="6520177"/>
            <a:ext cx="7964937" cy="338554"/>
          </a:xfrm>
          <a:prstGeom prst="rect">
            <a:avLst/>
          </a:prstGeom>
          <a:solidFill>
            <a:srgbClr val="1E2630"/>
          </a:solidFill>
        </p:spPr>
        <p:txBody>
          <a:bodyPr wrap="none" rtlCol="0">
            <a:spAutoFit/>
          </a:bodyPr>
          <a:lstStyle/>
          <a:p>
            <a:r>
              <a:rPr lang="en-GB" sz="1600" dirty="0">
                <a:solidFill>
                  <a:schemeClr val="bg1"/>
                </a:solidFill>
              </a:rPr>
              <a:t> c</a:t>
            </a:r>
            <a:r>
              <a:rPr lang="en-FI" sz="1600" dirty="0">
                <a:solidFill>
                  <a:schemeClr val="bg1"/>
                </a:solidFill>
              </a:rPr>
              <a:t>ollaborate – create – understand user – test – iterate – develop – reflect – redesign                  </a:t>
            </a:r>
          </a:p>
        </p:txBody>
      </p:sp>
      <p:sp>
        <p:nvSpPr>
          <p:cNvPr id="7" name="TextBox 6">
            <a:extLst>
              <a:ext uri="{FF2B5EF4-FFF2-40B4-BE49-F238E27FC236}">
                <a16:creationId xmlns:a16="http://schemas.microsoft.com/office/drawing/2014/main" id="{B9BE663F-B573-FFC9-2836-7D6BEF849C5A}"/>
              </a:ext>
            </a:extLst>
          </p:cNvPr>
          <p:cNvSpPr txBox="1"/>
          <p:nvPr/>
        </p:nvSpPr>
        <p:spPr>
          <a:xfrm rot="16200000">
            <a:off x="11305761" y="5777441"/>
            <a:ext cx="1208472" cy="276999"/>
          </a:xfrm>
          <a:prstGeom prst="rect">
            <a:avLst/>
          </a:prstGeom>
          <a:noFill/>
        </p:spPr>
        <p:txBody>
          <a:bodyPr wrap="none" rtlCol="0">
            <a:spAutoFit/>
          </a:bodyPr>
          <a:lstStyle/>
          <a:p>
            <a:r>
              <a:rPr lang="en-FI" sz="1200" dirty="0">
                <a:solidFill>
                  <a:schemeClr val="bg1"/>
                </a:solidFill>
              </a:rPr>
              <a:t>(image: Pixabay)</a:t>
            </a:r>
          </a:p>
        </p:txBody>
      </p:sp>
    </p:spTree>
    <p:extLst>
      <p:ext uri="{BB962C8B-B14F-4D97-AF65-F5344CB8AC3E}">
        <p14:creationId xmlns:p14="http://schemas.microsoft.com/office/powerpoint/2010/main" val="121680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ght bulb with fish in it&#10;&#10;Description automatically generated with medium confidence">
            <a:extLst>
              <a:ext uri="{FF2B5EF4-FFF2-40B4-BE49-F238E27FC236}">
                <a16:creationId xmlns:a16="http://schemas.microsoft.com/office/drawing/2014/main" id="{27B208A5-B489-65EC-C941-98EFA8A1486B}"/>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4" name="Title 1">
            <a:extLst>
              <a:ext uri="{FF2B5EF4-FFF2-40B4-BE49-F238E27FC236}">
                <a16:creationId xmlns:a16="http://schemas.microsoft.com/office/drawing/2014/main" id="{1739279C-61CD-2DF2-0B89-BFA46CD081A7}"/>
              </a:ext>
            </a:extLst>
          </p:cNvPr>
          <p:cNvSpPr txBox="1">
            <a:spLocks/>
          </p:cNvSpPr>
          <p:nvPr/>
        </p:nvSpPr>
        <p:spPr>
          <a:xfrm>
            <a:off x="1014652" y="2904354"/>
            <a:ext cx="12047838" cy="160044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600" b="1" dirty="0">
                <a:solidFill>
                  <a:schemeClr val="bg1"/>
                </a:solidFill>
                <a:latin typeface="Calibri" panose="020F0502020204030204" pitchFamily="34" charset="0"/>
              </a:rPr>
              <a:t>Rethink learning through ´design thinking´?</a:t>
            </a:r>
            <a:endParaRPr lang="en-FI" sz="4600" dirty="0">
              <a:solidFill>
                <a:schemeClr val="bg1"/>
              </a:solidFill>
            </a:endParaRPr>
          </a:p>
        </p:txBody>
      </p:sp>
    </p:spTree>
    <p:extLst>
      <p:ext uri="{BB962C8B-B14F-4D97-AF65-F5344CB8AC3E}">
        <p14:creationId xmlns:p14="http://schemas.microsoft.com/office/powerpoint/2010/main" val="204607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11A2997-016B-7B6C-756F-B64BB0DC9A6A}"/>
              </a:ext>
            </a:extLst>
          </p:cNvPr>
          <p:cNvSpPr/>
          <p:nvPr/>
        </p:nvSpPr>
        <p:spPr>
          <a:xfrm>
            <a:off x="961188" y="3035902"/>
            <a:ext cx="1949823" cy="1949823"/>
          </a:xfrm>
          <a:prstGeom prst="ellipse">
            <a:avLst/>
          </a:prstGeom>
          <a:solidFill>
            <a:srgbClr val="0D7B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7" name="Oval 6">
            <a:extLst>
              <a:ext uri="{FF2B5EF4-FFF2-40B4-BE49-F238E27FC236}">
                <a16:creationId xmlns:a16="http://schemas.microsoft.com/office/drawing/2014/main" id="{A8464B7D-9313-6D34-82A4-939094D3D263}"/>
              </a:ext>
            </a:extLst>
          </p:cNvPr>
          <p:cNvSpPr/>
          <p:nvPr/>
        </p:nvSpPr>
        <p:spPr>
          <a:xfrm>
            <a:off x="3026971" y="2983677"/>
            <a:ext cx="1949823" cy="1949823"/>
          </a:xfrm>
          <a:prstGeom prst="ellipse">
            <a:avLst/>
          </a:prstGeom>
          <a:solidFill>
            <a:srgbClr val="70C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8" name="Oval 7">
            <a:extLst>
              <a:ext uri="{FF2B5EF4-FFF2-40B4-BE49-F238E27FC236}">
                <a16:creationId xmlns:a16="http://schemas.microsoft.com/office/drawing/2014/main" id="{BD15D82C-3FA3-3ABB-6E94-06B1FAA748F1}"/>
              </a:ext>
            </a:extLst>
          </p:cNvPr>
          <p:cNvSpPr/>
          <p:nvPr/>
        </p:nvSpPr>
        <p:spPr>
          <a:xfrm>
            <a:off x="5121089" y="2963283"/>
            <a:ext cx="1949823" cy="1949823"/>
          </a:xfrm>
          <a:prstGeom prst="ellipse">
            <a:avLst/>
          </a:prstGeom>
          <a:solidFill>
            <a:srgbClr val="59CB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9" name="Oval 8">
            <a:extLst>
              <a:ext uri="{FF2B5EF4-FFF2-40B4-BE49-F238E27FC236}">
                <a16:creationId xmlns:a16="http://schemas.microsoft.com/office/drawing/2014/main" id="{368CF4B8-A85C-A446-ECB4-080ECE5353B1}"/>
              </a:ext>
            </a:extLst>
          </p:cNvPr>
          <p:cNvSpPr/>
          <p:nvPr/>
        </p:nvSpPr>
        <p:spPr>
          <a:xfrm>
            <a:off x="7215207" y="3062799"/>
            <a:ext cx="1949823" cy="1949823"/>
          </a:xfrm>
          <a:prstGeom prst="ellipse">
            <a:avLst/>
          </a:prstGeom>
          <a:solidFill>
            <a:srgbClr val="2680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0" name="Oval 9">
            <a:extLst>
              <a:ext uri="{FF2B5EF4-FFF2-40B4-BE49-F238E27FC236}">
                <a16:creationId xmlns:a16="http://schemas.microsoft.com/office/drawing/2014/main" id="{59E47CC5-7AF6-8D42-1DF2-B2B767DD6481}"/>
              </a:ext>
            </a:extLst>
          </p:cNvPr>
          <p:cNvSpPr/>
          <p:nvPr/>
        </p:nvSpPr>
        <p:spPr>
          <a:xfrm>
            <a:off x="9309325" y="3062799"/>
            <a:ext cx="1949823" cy="1949823"/>
          </a:xfrm>
          <a:prstGeom prst="ellipse">
            <a:avLst/>
          </a:prstGeom>
          <a:solidFill>
            <a:srgbClr val="055D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12" name="TextBox 11">
            <a:extLst>
              <a:ext uri="{FF2B5EF4-FFF2-40B4-BE49-F238E27FC236}">
                <a16:creationId xmlns:a16="http://schemas.microsoft.com/office/drawing/2014/main" id="{C0E7BC94-9E53-7DBA-A433-BC5C153FAECD}"/>
              </a:ext>
            </a:extLst>
          </p:cNvPr>
          <p:cNvSpPr txBox="1"/>
          <p:nvPr/>
        </p:nvSpPr>
        <p:spPr>
          <a:xfrm>
            <a:off x="1316506" y="3822557"/>
            <a:ext cx="1239185" cy="369332"/>
          </a:xfrm>
          <a:prstGeom prst="rect">
            <a:avLst/>
          </a:prstGeom>
          <a:noFill/>
        </p:spPr>
        <p:txBody>
          <a:bodyPr wrap="none" rtlCol="0">
            <a:spAutoFit/>
          </a:bodyPr>
          <a:lstStyle/>
          <a:p>
            <a:r>
              <a:rPr lang="en-FI" dirty="0">
                <a:solidFill>
                  <a:schemeClr val="bg1"/>
                </a:solidFill>
              </a:rPr>
              <a:t>DISCOVERY</a:t>
            </a:r>
          </a:p>
        </p:txBody>
      </p:sp>
      <p:sp>
        <p:nvSpPr>
          <p:cNvPr id="13" name="TextBox 12">
            <a:extLst>
              <a:ext uri="{FF2B5EF4-FFF2-40B4-BE49-F238E27FC236}">
                <a16:creationId xmlns:a16="http://schemas.microsoft.com/office/drawing/2014/main" id="{4916B4A0-2B17-7A34-93C6-E9F7C6DA8291}"/>
              </a:ext>
            </a:extLst>
          </p:cNvPr>
          <p:cNvSpPr txBox="1"/>
          <p:nvPr/>
        </p:nvSpPr>
        <p:spPr>
          <a:xfrm>
            <a:off x="3113241" y="3826147"/>
            <a:ext cx="1777281" cy="369332"/>
          </a:xfrm>
          <a:prstGeom prst="rect">
            <a:avLst/>
          </a:prstGeom>
          <a:noFill/>
        </p:spPr>
        <p:txBody>
          <a:bodyPr wrap="none" rtlCol="0">
            <a:spAutoFit/>
          </a:bodyPr>
          <a:lstStyle/>
          <a:p>
            <a:r>
              <a:rPr lang="en-FI" dirty="0">
                <a:solidFill>
                  <a:schemeClr val="bg1"/>
                </a:solidFill>
              </a:rPr>
              <a:t>INTERPRETATION</a:t>
            </a:r>
          </a:p>
        </p:txBody>
      </p:sp>
      <p:sp>
        <p:nvSpPr>
          <p:cNvPr id="14" name="TextBox 13">
            <a:extLst>
              <a:ext uri="{FF2B5EF4-FFF2-40B4-BE49-F238E27FC236}">
                <a16:creationId xmlns:a16="http://schemas.microsoft.com/office/drawing/2014/main" id="{CAC05F4D-0E0F-839A-6467-E6204BE4FABD}"/>
              </a:ext>
            </a:extLst>
          </p:cNvPr>
          <p:cNvSpPr txBox="1"/>
          <p:nvPr/>
        </p:nvSpPr>
        <p:spPr>
          <a:xfrm>
            <a:off x="5555468" y="3822557"/>
            <a:ext cx="1081065" cy="369332"/>
          </a:xfrm>
          <a:prstGeom prst="rect">
            <a:avLst/>
          </a:prstGeom>
          <a:noFill/>
        </p:spPr>
        <p:txBody>
          <a:bodyPr wrap="none" rtlCol="0">
            <a:spAutoFit/>
          </a:bodyPr>
          <a:lstStyle/>
          <a:p>
            <a:r>
              <a:rPr lang="en-FI" dirty="0">
                <a:solidFill>
                  <a:schemeClr val="bg1"/>
                </a:solidFill>
              </a:rPr>
              <a:t>IDEATION</a:t>
            </a:r>
          </a:p>
        </p:txBody>
      </p:sp>
      <p:sp>
        <p:nvSpPr>
          <p:cNvPr id="15" name="TextBox 14">
            <a:extLst>
              <a:ext uri="{FF2B5EF4-FFF2-40B4-BE49-F238E27FC236}">
                <a16:creationId xmlns:a16="http://schemas.microsoft.com/office/drawing/2014/main" id="{E61263E5-52B9-3477-B2B4-0A5AF85261F6}"/>
              </a:ext>
            </a:extLst>
          </p:cNvPr>
          <p:cNvSpPr txBox="1"/>
          <p:nvPr/>
        </p:nvSpPr>
        <p:spPr>
          <a:xfrm>
            <a:off x="7205297" y="3879937"/>
            <a:ext cx="1969642" cy="369332"/>
          </a:xfrm>
          <a:prstGeom prst="rect">
            <a:avLst/>
          </a:prstGeom>
          <a:noFill/>
        </p:spPr>
        <p:txBody>
          <a:bodyPr wrap="none" rtlCol="0">
            <a:spAutoFit/>
          </a:bodyPr>
          <a:lstStyle/>
          <a:p>
            <a:r>
              <a:rPr lang="en-FI" dirty="0">
                <a:solidFill>
                  <a:schemeClr val="bg1"/>
                </a:solidFill>
              </a:rPr>
              <a:t>EXPERIMENTATION</a:t>
            </a:r>
          </a:p>
        </p:txBody>
      </p:sp>
      <p:sp>
        <p:nvSpPr>
          <p:cNvPr id="16" name="TextBox 15">
            <a:extLst>
              <a:ext uri="{FF2B5EF4-FFF2-40B4-BE49-F238E27FC236}">
                <a16:creationId xmlns:a16="http://schemas.microsoft.com/office/drawing/2014/main" id="{BB070BD0-2870-9DB5-E78D-4E144FFC988D}"/>
              </a:ext>
            </a:extLst>
          </p:cNvPr>
          <p:cNvSpPr txBox="1"/>
          <p:nvPr/>
        </p:nvSpPr>
        <p:spPr>
          <a:xfrm>
            <a:off x="9639636" y="3879937"/>
            <a:ext cx="1289199" cy="369332"/>
          </a:xfrm>
          <a:prstGeom prst="rect">
            <a:avLst/>
          </a:prstGeom>
          <a:noFill/>
        </p:spPr>
        <p:txBody>
          <a:bodyPr wrap="none" rtlCol="0">
            <a:spAutoFit/>
          </a:bodyPr>
          <a:lstStyle/>
          <a:p>
            <a:r>
              <a:rPr lang="en-FI" dirty="0">
                <a:solidFill>
                  <a:schemeClr val="bg1"/>
                </a:solidFill>
              </a:rPr>
              <a:t>EVOLUTION</a:t>
            </a:r>
          </a:p>
        </p:txBody>
      </p:sp>
      <p:pic>
        <p:nvPicPr>
          <p:cNvPr id="19" name="Graphic 18" descr="Arrow: Rotate right outline">
            <a:extLst>
              <a:ext uri="{FF2B5EF4-FFF2-40B4-BE49-F238E27FC236}">
                <a16:creationId xmlns:a16="http://schemas.microsoft.com/office/drawing/2014/main" id="{44782684-8822-DB83-17DF-057DFCD0AA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49745">
            <a:off x="2511790" y="2312860"/>
            <a:ext cx="914400" cy="914400"/>
          </a:xfrm>
          <a:prstGeom prst="rect">
            <a:avLst/>
          </a:prstGeom>
        </p:spPr>
      </p:pic>
      <p:pic>
        <p:nvPicPr>
          <p:cNvPr id="20" name="Graphic 19" descr="Arrow: Rotate right outline">
            <a:extLst>
              <a:ext uri="{FF2B5EF4-FFF2-40B4-BE49-F238E27FC236}">
                <a16:creationId xmlns:a16="http://schemas.microsoft.com/office/drawing/2014/main" id="{8F892286-A224-F3F3-C3D5-69A92D17B8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49745">
            <a:off x="4577575" y="2278299"/>
            <a:ext cx="914400" cy="914400"/>
          </a:xfrm>
          <a:prstGeom prst="rect">
            <a:avLst/>
          </a:prstGeom>
        </p:spPr>
      </p:pic>
      <p:pic>
        <p:nvPicPr>
          <p:cNvPr id="21" name="Graphic 20" descr="Arrow: Rotate right outline">
            <a:extLst>
              <a:ext uri="{FF2B5EF4-FFF2-40B4-BE49-F238E27FC236}">
                <a16:creationId xmlns:a16="http://schemas.microsoft.com/office/drawing/2014/main" id="{B9501891-691E-35D4-2FAE-E921A8010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49745">
            <a:off x="6746695" y="2278300"/>
            <a:ext cx="914400" cy="914400"/>
          </a:xfrm>
          <a:prstGeom prst="rect">
            <a:avLst/>
          </a:prstGeom>
        </p:spPr>
      </p:pic>
      <p:pic>
        <p:nvPicPr>
          <p:cNvPr id="22" name="Graphic 21" descr="Arrow: Rotate right outline">
            <a:extLst>
              <a:ext uri="{FF2B5EF4-FFF2-40B4-BE49-F238E27FC236}">
                <a16:creationId xmlns:a16="http://schemas.microsoft.com/office/drawing/2014/main" id="{30F9789D-3306-740B-0C24-40640A3DD1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49745">
            <a:off x="8823790" y="2345499"/>
            <a:ext cx="914400" cy="914400"/>
          </a:xfrm>
          <a:prstGeom prst="rect">
            <a:avLst/>
          </a:prstGeom>
        </p:spPr>
      </p:pic>
      <p:pic>
        <p:nvPicPr>
          <p:cNvPr id="26" name="Graphic 25" descr="Users outline">
            <a:extLst>
              <a:ext uri="{FF2B5EF4-FFF2-40B4-BE49-F238E27FC236}">
                <a16:creationId xmlns:a16="http://schemas.microsoft.com/office/drawing/2014/main" id="{75C09DAA-D20E-E276-93DF-FA92337EF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2919" y="4593963"/>
            <a:ext cx="914400" cy="914400"/>
          </a:xfrm>
          <a:prstGeom prst="rect">
            <a:avLst/>
          </a:prstGeom>
        </p:spPr>
      </p:pic>
      <p:pic>
        <p:nvPicPr>
          <p:cNvPr id="30" name="Graphic 29" descr="Circles with arrows outline">
            <a:extLst>
              <a:ext uri="{FF2B5EF4-FFF2-40B4-BE49-F238E27FC236}">
                <a16:creationId xmlns:a16="http://schemas.microsoft.com/office/drawing/2014/main" id="{6438A9E9-54F8-0061-6FBB-C95CCB75C2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5018" y="4593963"/>
            <a:ext cx="914400" cy="914400"/>
          </a:xfrm>
          <a:prstGeom prst="rect">
            <a:avLst/>
          </a:prstGeom>
        </p:spPr>
      </p:pic>
      <p:pic>
        <p:nvPicPr>
          <p:cNvPr id="34" name="Graphic 33" descr="Compass outline">
            <a:extLst>
              <a:ext uri="{FF2B5EF4-FFF2-40B4-BE49-F238E27FC236}">
                <a16:creationId xmlns:a16="http://schemas.microsoft.com/office/drawing/2014/main" id="{C218BECB-BDD9-D205-7DC1-9D47870036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8784" y="4716533"/>
            <a:ext cx="914400" cy="914400"/>
          </a:xfrm>
          <a:prstGeom prst="rect">
            <a:avLst/>
          </a:prstGeom>
        </p:spPr>
      </p:pic>
      <p:pic>
        <p:nvPicPr>
          <p:cNvPr id="36" name="Graphic 35" descr="Magnifying glass outline">
            <a:extLst>
              <a:ext uri="{FF2B5EF4-FFF2-40B4-BE49-F238E27FC236}">
                <a16:creationId xmlns:a16="http://schemas.microsoft.com/office/drawing/2014/main" id="{0846899D-BD7E-BC55-A0E4-FA18CC0C01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028010">
            <a:off x="3422197" y="4681137"/>
            <a:ext cx="914400" cy="914400"/>
          </a:xfrm>
          <a:prstGeom prst="rect">
            <a:avLst/>
          </a:prstGeom>
        </p:spPr>
      </p:pic>
      <p:pic>
        <p:nvPicPr>
          <p:cNvPr id="38" name="Graphic 37" descr="Person with idea outline">
            <a:extLst>
              <a:ext uri="{FF2B5EF4-FFF2-40B4-BE49-F238E27FC236}">
                <a16:creationId xmlns:a16="http://schemas.microsoft.com/office/drawing/2014/main" id="{EC98D2B2-09F2-9ABC-FD3C-6B00BFAD88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10322" y="4309552"/>
            <a:ext cx="914400" cy="914400"/>
          </a:xfrm>
          <a:prstGeom prst="rect">
            <a:avLst/>
          </a:prstGeom>
        </p:spPr>
      </p:pic>
      <p:pic>
        <p:nvPicPr>
          <p:cNvPr id="40" name="Graphic 39" descr="Single gear outline">
            <a:extLst>
              <a:ext uri="{FF2B5EF4-FFF2-40B4-BE49-F238E27FC236}">
                <a16:creationId xmlns:a16="http://schemas.microsoft.com/office/drawing/2014/main" id="{438C3770-E99E-C733-BE01-724451EF1E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62937" y="4634435"/>
            <a:ext cx="914400" cy="914400"/>
          </a:xfrm>
          <a:prstGeom prst="rect">
            <a:avLst/>
          </a:prstGeom>
        </p:spPr>
      </p:pic>
      <p:sp>
        <p:nvSpPr>
          <p:cNvPr id="43" name="TextBox 42">
            <a:extLst>
              <a:ext uri="{FF2B5EF4-FFF2-40B4-BE49-F238E27FC236}">
                <a16:creationId xmlns:a16="http://schemas.microsoft.com/office/drawing/2014/main" id="{F7C3EFFB-608A-72E8-5D58-7146446D9E70}"/>
              </a:ext>
            </a:extLst>
          </p:cNvPr>
          <p:cNvSpPr txBox="1"/>
          <p:nvPr/>
        </p:nvSpPr>
        <p:spPr>
          <a:xfrm>
            <a:off x="3046880" y="1107418"/>
            <a:ext cx="6098240" cy="769441"/>
          </a:xfrm>
          <a:prstGeom prst="rect">
            <a:avLst/>
          </a:prstGeom>
          <a:noFill/>
        </p:spPr>
        <p:txBody>
          <a:bodyPr wrap="square">
            <a:spAutoFit/>
          </a:bodyPr>
          <a:lstStyle/>
          <a:p>
            <a:pPr algn="ctr"/>
            <a:r>
              <a:rPr lang="en-FI" sz="4400" dirty="0"/>
              <a:t>Design thinking is action</a:t>
            </a:r>
          </a:p>
        </p:txBody>
      </p:sp>
    </p:spTree>
    <p:extLst>
      <p:ext uri="{BB962C8B-B14F-4D97-AF65-F5344CB8AC3E}">
        <p14:creationId xmlns:p14="http://schemas.microsoft.com/office/powerpoint/2010/main" val="212845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886D-88E3-7EFE-8FA3-55F09704E532}"/>
              </a:ext>
            </a:extLst>
          </p:cNvPr>
          <p:cNvSpPr>
            <a:spLocks noGrp="1"/>
          </p:cNvSpPr>
          <p:nvPr>
            <p:ph type="title"/>
          </p:nvPr>
        </p:nvSpPr>
        <p:spPr>
          <a:xfrm>
            <a:off x="1658982" y="365125"/>
            <a:ext cx="9694817" cy="1325563"/>
          </a:xfrm>
        </p:spPr>
        <p:txBody>
          <a:bodyPr/>
          <a:lstStyle/>
          <a:p>
            <a:r>
              <a:rPr lang="en-FI" dirty="0"/>
              <a:t>TIPS – Use design thinking</a:t>
            </a:r>
          </a:p>
        </p:txBody>
      </p:sp>
      <p:sp>
        <p:nvSpPr>
          <p:cNvPr id="3" name="Content Placeholder 2">
            <a:extLst>
              <a:ext uri="{FF2B5EF4-FFF2-40B4-BE49-F238E27FC236}">
                <a16:creationId xmlns:a16="http://schemas.microsoft.com/office/drawing/2014/main" id="{3618024B-E039-F8EB-49F2-778D548D3000}"/>
              </a:ext>
            </a:extLst>
          </p:cNvPr>
          <p:cNvSpPr>
            <a:spLocks noGrp="1"/>
          </p:cNvSpPr>
          <p:nvPr>
            <p:ph idx="1"/>
          </p:nvPr>
        </p:nvSpPr>
        <p:spPr>
          <a:xfrm>
            <a:off x="1658982" y="1825625"/>
            <a:ext cx="9694817" cy="4351338"/>
          </a:xfrm>
        </p:spPr>
        <p:txBody>
          <a:bodyPr>
            <a:normAutofit/>
          </a:bodyPr>
          <a:lstStyle/>
          <a:p>
            <a:r>
              <a:rPr lang="en-GB" dirty="0"/>
              <a:t>R</a:t>
            </a:r>
            <a:r>
              <a:rPr lang="en-FI" dirty="0"/>
              <a:t>ethink learning through design thinking: methods, models, learning environments </a:t>
            </a:r>
          </a:p>
          <a:p>
            <a:r>
              <a:rPr lang="en-GB" dirty="0"/>
              <a:t>O</a:t>
            </a:r>
            <a:r>
              <a:rPr lang="en-FI" dirty="0"/>
              <a:t>nline learning, online learning environments and online collaboration</a:t>
            </a:r>
          </a:p>
          <a:p>
            <a:r>
              <a:rPr lang="en-GB" dirty="0"/>
              <a:t>T</a:t>
            </a:r>
            <a:r>
              <a:rPr lang="en-FI" dirty="0"/>
              <a:t>asks and activities</a:t>
            </a:r>
          </a:p>
          <a:p>
            <a:r>
              <a:rPr lang="en-FI" dirty="0"/>
              <a:t>School environment and classrooms</a:t>
            </a:r>
          </a:p>
          <a:p>
            <a:r>
              <a:rPr lang="en-GB" dirty="0"/>
              <a:t>P</a:t>
            </a:r>
            <a:r>
              <a:rPr lang="en-FI" dirty="0"/>
              <a:t>rocesses and operations</a:t>
            </a:r>
          </a:p>
          <a:p>
            <a:r>
              <a:rPr lang="en-GB" dirty="0"/>
              <a:t>M</a:t>
            </a:r>
            <a:r>
              <a:rPr lang="en-FI" dirty="0"/>
              <a:t>arketing</a:t>
            </a:r>
          </a:p>
          <a:p>
            <a:r>
              <a:rPr lang="en-GB" dirty="0"/>
              <a:t>A</a:t>
            </a:r>
            <a:r>
              <a:rPr lang="en-FI" dirty="0"/>
              <a:t>ctivities with other stakeholders and partners </a:t>
            </a:r>
          </a:p>
          <a:p>
            <a:endParaRPr lang="en-FI" dirty="0"/>
          </a:p>
        </p:txBody>
      </p:sp>
      <p:pic>
        <p:nvPicPr>
          <p:cNvPr id="7" name="Picture 6">
            <a:extLst>
              <a:ext uri="{FF2B5EF4-FFF2-40B4-BE49-F238E27FC236}">
                <a16:creationId xmlns:a16="http://schemas.microsoft.com/office/drawing/2014/main" id="{3DA726A3-A09C-D579-FCBF-377172402CF4}"/>
              </a:ext>
            </a:extLst>
          </p:cNvPr>
          <p:cNvPicPr>
            <a:picLocks noChangeAspect="1"/>
          </p:cNvPicPr>
          <p:nvPr/>
        </p:nvPicPr>
        <p:blipFill rotWithShape="1">
          <a:blip r:embed="rId3"/>
          <a:srcRect t="44228"/>
          <a:stretch/>
        </p:blipFill>
        <p:spPr>
          <a:xfrm rot="5400000" flipV="1">
            <a:off x="-2729373" y="2905812"/>
            <a:ext cx="6296949" cy="838203"/>
          </a:xfrm>
          <a:prstGeom prst="rect">
            <a:avLst/>
          </a:prstGeom>
        </p:spPr>
      </p:pic>
    </p:spTree>
    <p:extLst>
      <p:ext uri="{BB962C8B-B14F-4D97-AF65-F5344CB8AC3E}">
        <p14:creationId xmlns:p14="http://schemas.microsoft.com/office/powerpoint/2010/main" val="2756099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4759-0A56-A73F-AA6C-E9C73D8E25EA}"/>
              </a:ext>
            </a:extLst>
          </p:cNvPr>
          <p:cNvSpPr>
            <a:spLocks noGrp="1"/>
          </p:cNvSpPr>
          <p:nvPr>
            <p:ph type="title"/>
          </p:nvPr>
        </p:nvSpPr>
        <p:spPr>
          <a:xfrm>
            <a:off x="630936" y="639520"/>
            <a:ext cx="3429000" cy="1719072"/>
          </a:xfrm>
        </p:spPr>
        <p:txBody>
          <a:bodyPr anchor="b">
            <a:normAutofit/>
          </a:bodyPr>
          <a:lstStyle/>
          <a:p>
            <a:r>
              <a:rPr lang="en-FI" sz="5400"/>
              <a:t>Examples</a:t>
            </a:r>
          </a:p>
        </p:txBody>
      </p:sp>
      <p:sp>
        <p:nvSpPr>
          <p:cNvPr id="3" name="Content Placeholder 2">
            <a:extLst>
              <a:ext uri="{FF2B5EF4-FFF2-40B4-BE49-F238E27FC236}">
                <a16:creationId xmlns:a16="http://schemas.microsoft.com/office/drawing/2014/main" id="{BF445E66-1B33-5C60-F8F8-3E4B824FB43D}"/>
              </a:ext>
            </a:extLst>
          </p:cNvPr>
          <p:cNvSpPr>
            <a:spLocks noGrp="1"/>
          </p:cNvSpPr>
          <p:nvPr>
            <p:ph idx="1"/>
          </p:nvPr>
        </p:nvSpPr>
        <p:spPr>
          <a:xfrm>
            <a:off x="630936" y="2807208"/>
            <a:ext cx="3429000" cy="3410712"/>
          </a:xfrm>
        </p:spPr>
        <p:txBody>
          <a:bodyPr anchor="t">
            <a:normAutofit/>
          </a:bodyPr>
          <a:lstStyle/>
          <a:p>
            <a:r>
              <a:rPr lang="en-FI" sz="2200" dirty="0"/>
              <a:t>Journey map </a:t>
            </a:r>
          </a:p>
          <a:p>
            <a:pPr marL="0" indent="0">
              <a:buNone/>
            </a:pPr>
            <a:r>
              <a:rPr lang="en-FI" sz="2200" dirty="0"/>
              <a:t>step-by-step process </a:t>
            </a:r>
            <a:r>
              <a:rPr lang="en-GB" sz="2200" dirty="0">
                <a:hlinkClick r:id="rId3"/>
              </a:rPr>
              <a:t>https://www.thisisservicedesigndoing.com/methods</a:t>
            </a:r>
            <a:endParaRPr lang="en-GB" sz="2200" dirty="0"/>
          </a:p>
          <a:p>
            <a:pPr marL="0" indent="0">
              <a:buNone/>
            </a:pPr>
            <a:r>
              <a:rPr lang="en-GB" sz="2200" dirty="0"/>
              <a:t> </a:t>
            </a:r>
          </a:p>
          <a:p>
            <a:endParaRPr lang="en-FI" sz="2200" dirty="0"/>
          </a:p>
        </p:txBody>
      </p:sp>
      <p:pic>
        <p:nvPicPr>
          <p:cNvPr id="5" name="Picture 4" descr="A white board with notes and notes on it&#10;&#10;Description automatically generated">
            <a:extLst>
              <a:ext uri="{FF2B5EF4-FFF2-40B4-BE49-F238E27FC236}">
                <a16:creationId xmlns:a16="http://schemas.microsoft.com/office/drawing/2014/main" id="{013DE8C9-D3FC-6795-0746-D02ADA53B08D}"/>
              </a:ext>
            </a:extLst>
          </p:cNvPr>
          <p:cNvPicPr>
            <a:picLocks noChangeAspect="1"/>
          </p:cNvPicPr>
          <p:nvPr/>
        </p:nvPicPr>
        <p:blipFill>
          <a:blip r:embed="rId4"/>
          <a:stretch>
            <a:fillRect/>
          </a:stretch>
        </p:blipFill>
        <p:spPr>
          <a:xfrm>
            <a:off x="4654296" y="1659922"/>
            <a:ext cx="6903720" cy="3538156"/>
          </a:xfrm>
          <a:prstGeom prst="rect">
            <a:avLst/>
          </a:prstGeom>
        </p:spPr>
      </p:pic>
    </p:spTree>
    <p:extLst>
      <p:ext uri="{BB962C8B-B14F-4D97-AF65-F5344CB8AC3E}">
        <p14:creationId xmlns:p14="http://schemas.microsoft.com/office/powerpoint/2010/main" val="416476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A0F649-05FD-1FC5-A8F5-EE6BACFE9E87}"/>
              </a:ext>
            </a:extLst>
          </p:cNvPr>
          <p:cNvSpPr txBox="1"/>
          <p:nvPr/>
        </p:nvSpPr>
        <p:spPr>
          <a:xfrm>
            <a:off x="316671" y="5803900"/>
            <a:ext cx="5420395" cy="338554"/>
          </a:xfrm>
          <a:prstGeom prst="rect">
            <a:avLst/>
          </a:prstGeom>
          <a:noFill/>
        </p:spPr>
        <p:txBody>
          <a:bodyPr wrap="none" rtlCol="0">
            <a:spAutoFit/>
          </a:bodyPr>
          <a:lstStyle/>
          <a:p>
            <a:r>
              <a:rPr lang="en-FI" sz="1600" dirty="0"/>
              <a:t>Creative and authentic learning and development environment</a:t>
            </a:r>
          </a:p>
        </p:txBody>
      </p:sp>
      <p:sp>
        <p:nvSpPr>
          <p:cNvPr id="7" name="TextBox 6">
            <a:extLst>
              <a:ext uri="{FF2B5EF4-FFF2-40B4-BE49-F238E27FC236}">
                <a16:creationId xmlns:a16="http://schemas.microsoft.com/office/drawing/2014/main" id="{D347E051-9F20-AB68-CB23-8B81BAAF6EFB}"/>
              </a:ext>
            </a:extLst>
          </p:cNvPr>
          <p:cNvSpPr txBox="1"/>
          <p:nvPr/>
        </p:nvSpPr>
        <p:spPr>
          <a:xfrm>
            <a:off x="6813708" y="5803900"/>
            <a:ext cx="4931158" cy="584775"/>
          </a:xfrm>
          <a:prstGeom prst="rect">
            <a:avLst/>
          </a:prstGeom>
          <a:noFill/>
        </p:spPr>
        <p:txBody>
          <a:bodyPr wrap="none" rtlCol="0">
            <a:spAutoFit/>
          </a:bodyPr>
          <a:lstStyle/>
          <a:p>
            <a:pPr algn="ctr"/>
            <a:r>
              <a:rPr lang="en-FI" sz="1600" dirty="0"/>
              <a:t>Pedagogical method </a:t>
            </a:r>
          </a:p>
          <a:p>
            <a:pPr algn="ctr"/>
            <a:r>
              <a:rPr lang="en-GB" sz="1600" dirty="0"/>
              <a:t>c</a:t>
            </a:r>
            <a:r>
              <a:rPr lang="en-FI" sz="1600" dirty="0"/>
              <a:t>ollaborative and creative online knowledge construction</a:t>
            </a:r>
          </a:p>
        </p:txBody>
      </p:sp>
      <p:sp>
        <p:nvSpPr>
          <p:cNvPr id="8" name="TextBox 7">
            <a:extLst>
              <a:ext uri="{FF2B5EF4-FFF2-40B4-BE49-F238E27FC236}">
                <a16:creationId xmlns:a16="http://schemas.microsoft.com/office/drawing/2014/main" id="{A81C85DA-4D81-15B1-F5F2-7897A6D42431}"/>
              </a:ext>
            </a:extLst>
          </p:cNvPr>
          <p:cNvSpPr txBox="1"/>
          <p:nvPr/>
        </p:nvSpPr>
        <p:spPr>
          <a:xfrm rot="20732661">
            <a:off x="33461" y="423159"/>
            <a:ext cx="2497158" cy="584775"/>
          </a:xfrm>
          <a:prstGeom prst="rect">
            <a:avLst/>
          </a:prstGeom>
          <a:noFill/>
        </p:spPr>
        <p:txBody>
          <a:bodyPr wrap="none" rtlCol="0">
            <a:spAutoFit/>
          </a:bodyPr>
          <a:lstStyle/>
          <a:p>
            <a:pPr algn="ctr"/>
            <a:r>
              <a:rPr lang="en-FI" sz="1600" dirty="0"/>
              <a:t>Design thinking &amp; </a:t>
            </a:r>
          </a:p>
          <a:p>
            <a:pPr algn="ctr"/>
            <a:r>
              <a:rPr lang="en-FI" sz="1600" dirty="0"/>
              <a:t>co-design with stakeholders</a:t>
            </a:r>
          </a:p>
        </p:txBody>
      </p:sp>
      <p:pic>
        <p:nvPicPr>
          <p:cNvPr id="10" name="Picture 9" descr="A graphic of steps to a creative process&#10;&#10;Description automatically generated">
            <a:extLst>
              <a:ext uri="{FF2B5EF4-FFF2-40B4-BE49-F238E27FC236}">
                <a16:creationId xmlns:a16="http://schemas.microsoft.com/office/drawing/2014/main" id="{74197E59-F948-F960-862E-A6212A1A4D1B}"/>
              </a:ext>
            </a:extLst>
          </p:cNvPr>
          <p:cNvPicPr>
            <a:picLocks noChangeAspect="1"/>
          </p:cNvPicPr>
          <p:nvPr/>
        </p:nvPicPr>
        <p:blipFill>
          <a:blip r:embed="rId3"/>
          <a:stretch>
            <a:fillRect/>
          </a:stretch>
        </p:blipFill>
        <p:spPr>
          <a:xfrm>
            <a:off x="6096000" y="1417430"/>
            <a:ext cx="5695577" cy="4082494"/>
          </a:xfrm>
          <a:prstGeom prst="rect">
            <a:avLst/>
          </a:prstGeom>
        </p:spPr>
      </p:pic>
      <p:pic>
        <p:nvPicPr>
          <p:cNvPr id="12" name="Picture 11" descr="A map of a business idea&#10;&#10;Description automatically generated">
            <a:extLst>
              <a:ext uri="{FF2B5EF4-FFF2-40B4-BE49-F238E27FC236}">
                <a16:creationId xmlns:a16="http://schemas.microsoft.com/office/drawing/2014/main" id="{3829FDD8-E746-955D-7B48-BCC087D7B803}"/>
              </a:ext>
            </a:extLst>
          </p:cNvPr>
          <p:cNvPicPr>
            <a:picLocks noChangeAspect="1"/>
          </p:cNvPicPr>
          <p:nvPr/>
        </p:nvPicPr>
        <p:blipFill>
          <a:blip r:embed="rId4"/>
          <a:stretch>
            <a:fillRect/>
          </a:stretch>
        </p:blipFill>
        <p:spPr>
          <a:xfrm>
            <a:off x="316671" y="1417430"/>
            <a:ext cx="5695577" cy="4023140"/>
          </a:xfrm>
          <a:prstGeom prst="rect">
            <a:avLst/>
          </a:prstGeom>
        </p:spPr>
      </p:pic>
      <p:sp>
        <p:nvSpPr>
          <p:cNvPr id="13" name="Rectangle 12">
            <a:extLst>
              <a:ext uri="{FF2B5EF4-FFF2-40B4-BE49-F238E27FC236}">
                <a16:creationId xmlns:a16="http://schemas.microsoft.com/office/drawing/2014/main" id="{C71ED064-6FDE-CC89-825C-3442D6A71BD9}"/>
              </a:ext>
            </a:extLst>
          </p:cNvPr>
          <p:cNvSpPr/>
          <p:nvPr/>
        </p:nvSpPr>
        <p:spPr>
          <a:xfrm>
            <a:off x="2206487" y="1580322"/>
            <a:ext cx="2047461" cy="149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Rectangle 15">
            <a:extLst>
              <a:ext uri="{FF2B5EF4-FFF2-40B4-BE49-F238E27FC236}">
                <a16:creationId xmlns:a16="http://schemas.microsoft.com/office/drawing/2014/main" id="{F42E73FF-EBFA-526A-D810-378EB29A46E8}"/>
              </a:ext>
            </a:extLst>
          </p:cNvPr>
          <p:cNvSpPr/>
          <p:nvPr/>
        </p:nvSpPr>
        <p:spPr>
          <a:xfrm>
            <a:off x="6980583" y="2100470"/>
            <a:ext cx="2024269" cy="265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TextBox 16">
            <a:extLst>
              <a:ext uri="{FF2B5EF4-FFF2-40B4-BE49-F238E27FC236}">
                <a16:creationId xmlns:a16="http://schemas.microsoft.com/office/drawing/2014/main" id="{94AA3DC6-6406-793B-316E-C581BFE34E15}"/>
              </a:ext>
            </a:extLst>
          </p:cNvPr>
          <p:cNvSpPr txBox="1"/>
          <p:nvPr/>
        </p:nvSpPr>
        <p:spPr>
          <a:xfrm>
            <a:off x="6980583" y="1915804"/>
            <a:ext cx="1987404" cy="323165"/>
          </a:xfrm>
          <a:prstGeom prst="rect">
            <a:avLst/>
          </a:prstGeom>
          <a:noFill/>
        </p:spPr>
        <p:txBody>
          <a:bodyPr wrap="none" rtlCol="0">
            <a:spAutoFit/>
          </a:bodyPr>
          <a:lstStyle/>
          <a:p>
            <a:r>
              <a:rPr lang="en-FI" sz="1500" dirty="0"/>
              <a:t>STEP-BY-STEP METHOD</a:t>
            </a:r>
          </a:p>
        </p:txBody>
      </p:sp>
    </p:spTree>
    <p:extLst>
      <p:ext uri="{BB962C8B-B14F-4D97-AF65-F5344CB8AC3E}">
        <p14:creationId xmlns:p14="http://schemas.microsoft.com/office/powerpoint/2010/main" val="128787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54FEA7-CB31-EC44-E9A5-03DF68C695FD}"/>
              </a:ext>
            </a:extLst>
          </p:cNvPr>
          <p:cNvPicPr>
            <a:picLocks noChangeAspect="1"/>
          </p:cNvPicPr>
          <p:nvPr/>
        </p:nvPicPr>
        <p:blipFill>
          <a:blip r:embed="rId3"/>
          <a:stretch>
            <a:fillRect/>
          </a:stretch>
        </p:blipFill>
        <p:spPr>
          <a:xfrm>
            <a:off x="4080201" y="436179"/>
            <a:ext cx="7772400" cy="5985641"/>
          </a:xfrm>
          <a:prstGeom prst="rect">
            <a:avLst/>
          </a:prstGeom>
        </p:spPr>
      </p:pic>
      <p:sp>
        <p:nvSpPr>
          <p:cNvPr id="4" name="TextBox 3">
            <a:extLst>
              <a:ext uri="{FF2B5EF4-FFF2-40B4-BE49-F238E27FC236}">
                <a16:creationId xmlns:a16="http://schemas.microsoft.com/office/drawing/2014/main" id="{4501F011-63CF-3051-30C9-1C1F5FD58B1A}"/>
              </a:ext>
            </a:extLst>
          </p:cNvPr>
          <p:cNvSpPr txBox="1"/>
          <p:nvPr/>
        </p:nvSpPr>
        <p:spPr>
          <a:xfrm>
            <a:off x="520700" y="1633834"/>
            <a:ext cx="3369656" cy="2862322"/>
          </a:xfrm>
          <a:prstGeom prst="rect">
            <a:avLst/>
          </a:prstGeom>
          <a:noFill/>
        </p:spPr>
        <p:txBody>
          <a:bodyPr wrap="square" rtlCol="0">
            <a:spAutoFit/>
          </a:bodyPr>
          <a:lstStyle/>
          <a:p>
            <a:r>
              <a:rPr lang="en-GB" dirty="0"/>
              <a:t>Frame opportunities and learn from good practices</a:t>
            </a:r>
          </a:p>
          <a:p>
            <a:endParaRPr lang="en-GB" dirty="0"/>
          </a:p>
          <a:p>
            <a:r>
              <a:rPr lang="en-GB" dirty="0"/>
              <a:t>Have "aha" moments</a:t>
            </a:r>
          </a:p>
          <a:p>
            <a:endParaRPr lang="en-GB" dirty="0"/>
          </a:p>
          <a:p>
            <a:r>
              <a:rPr lang="en-GB" dirty="0"/>
              <a:t>Design thinking for educators</a:t>
            </a:r>
          </a:p>
          <a:p>
            <a:r>
              <a:rPr lang="en-GB" dirty="0"/>
              <a:t>IDEO </a:t>
            </a:r>
          </a:p>
          <a:p>
            <a:r>
              <a:rPr lang="en-GB" dirty="0">
                <a:hlinkClick r:id="rId4"/>
              </a:rPr>
              <a:t>https://www.ideo.com/post/design-thinking-for-educators</a:t>
            </a:r>
            <a:r>
              <a:rPr lang="en-GB" dirty="0"/>
              <a:t>    </a:t>
            </a:r>
          </a:p>
          <a:p>
            <a:endParaRPr lang="en-FI" dirty="0"/>
          </a:p>
        </p:txBody>
      </p:sp>
    </p:spTree>
    <p:extLst>
      <p:ext uri="{BB962C8B-B14F-4D97-AF65-F5344CB8AC3E}">
        <p14:creationId xmlns:p14="http://schemas.microsoft.com/office/powerpoint/2010/main" val="1568767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fishing&#10;&#10;Description automatically generated">
            <a:extLst>
              <a:ext uri="{FF2B5EF4-FFF2-40B4-BE49-F238E27FC236}">
                <a16:creationId xmlns:a16="http://schemas.microsoft.com/office/drawing/2014/main" id="{7E4EA8C7-112E-A796-F30A-89060DC1EE05}"/>
              </a:ext>
            </a:extLst>
          </p:cNvPr>
          <p:cNvPicPr>
            <a:picLocks noChangeAspect="1"/>
          </p:cNvPicPr>
          <p:nvPr/>
        </p:nvPicPr>
        <p:blipFill>
          <a:blip r:embed="rId3"/>
          <a:stretch>
            <a:fillRect/>
          </a:stretch>
        </p:blipFill>
        <p:spPr>
          <a:xfrm>
            <a:off x="3022255" y="0"/>
            <a:ext cx="7113647" cy="6858000"/>
          </a:xfrm>
          <a:prstGeom prst="rect">
            <a:avLst/>
          </a:prstGeom>
        </p:spPr>
      </p:pic>
    </p:spTree>
    <p:extLst>
      <p:ext uri="{BB962C8B-B14F-4D97-AF65-F5344CB8AC3E}">
        <p14:creationId xmlns:p14="http://schemas.microsoft.com/office/powerpoint/2010/main" val="3077352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BB1601-0313-45E2-7FE9-81BA846C7C2A}"/>
              </a:ext>
            </a:extLst>
          </p:cNvPr>
          <p:cNvSpPr/>
          <p:nvPr/>
        </p:nvSpPr>
        <p:spPr>
          <a:xfrm>
            <a:off x="0" y="3212889"/>
            <a:ext cx="12192000" cy="396226"/>
          </a:xfrm>
          <a:prstGeom prst="rect">
            <a:avLst/>
          </a:prstGeom>
          <a:solidFill>
            <a:srgbClr val="78D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extBox 1">
            <a:extLst>
              <a:ext uri="{FF2B5EF4-FFF2-40B4-BE49-F238E27FC236}">
                <a16:creationId xmlns:a16="http://schemas.microsoft.com/office/drawing/2014/main" id="{64E923FC-2BB5-A516-48ED-D49F5F81A330}"/>
              </a:ext>
            </a:extLst>
          </p:cNvPr>
          <p:cNvSpPr txBox="1"/>
          <p:nvPr/>
        </p:nvSpPr>
        <p:spPr>
          <a:xfrm>
            <a:off x="6759935" y="4757529"/>
            <a:ext cx="4825488" cy="461665"/>
          </a:xfrm>
          <a:prstGeom prst="rect">
            <a:avLst/>
          </a:prstGeom>
          <a:noFill/>
        </p:spPr>
        <p:txBody>
          <a:bodyPr wrap="none" rtlCol="0">
            <a:spAutoFit/>
          </a:bodyPr>
          <a:lstStyle/>
          <a:p>
            <a:r>
              <a:rPr lang="en-FI" sz="2400" b="1" dirty="0">
                <a:solidFill>
                  <a:srgbClr val="2B4C89"/>
                </a:solidFill>
              </a:rPr>
              <a:t>What can I do with Design Thinking?</a:t>
            </a:r>
          </a:p>
        </p:txBody>
      </p:sp>
      <p:sp>
        <p:nvSpPr>
          <p:cNvPr id="3" name="TextBox 2">
            <a:extLst>
              <a:ext uri="{FF2B5EF4-FFF2-40B4-BE49-F238E27FC236}">
                <a16:creationId xmlns:a16="http://schemas.microsoft.com/office/drawing/2014/main" id="{389C3F69-7579-A527-B9B8-F0B36CD4E70A}"/>
              </a:ext>
            </a:extLst>
          </p:cNvPr>
          <p:cNvSpPr txBox="1"/>
          <p:nvPr/>
        </p:nvSpPr>
        <p:spPr>
          <a:xfrm>
            <a:off x="1156447" y="3239783"/>
            <a:ext cx="1495089" cy="369332"/>
          </a:xfrm>
          <a:prstGeom prst="rect">
            <a:avLst/>
          </a:prstGeom>
          <a:noFill/>
        </p:spPr>
        <p:txBody>
          <a:bodyPr wrap="none" rtlCol="0">
            <a:spAutoFit/>
          </a:bodyPr>
          <a:lstStyle/>
          <a:p>
            <a:r>
              <a:rPr lang="en-FI" b="1" dirty="0">
                <a:solidFill>
                  <a:srgbClr val="2B4C89"/>
                </a:solidFill>
              </a:rPr>
              <a:t>CURRICULUM</a:t>
            </a:r>
          </a:p>
        </p:txBody>
      </p:sp>
      <p:sp>
        <p:nvSpPr>
          <p:cNvPr id="4" name="TextBox 3">
            <a:extLst>
              <a:ext uri="{FF2B5EF4-FFF2-40B4-BE49-F238E27FC236}">
                <a16:creationId xmlns:a16="http://schemas.microsoft.com/office/drawing/2014/main" id="{DEACBE45-8AA6-499C-3CA1-C37374AD4E38}"/>
              </a:ext>
            </a:extLst>
          </p:cNvPr>
          <p:cNvSpPr txBox="1"/>
          <p:nvPr/>
        </p:nvSpPr>
        <p:spPr>
          <a:xfrm>
            <a:off x="3803647" y="3212889"/>
            <a:ext cx="879023" cy="369332"/>
          </a:xfrm>
          <a:prstGeom prst="rect">
            <a:avLst/>
          </a:prstGeom>
          <a:noFill/>
        </p:spPr>
        <p:txBody>
          <a:bodyPr wrap="none" rtlCol="0">
            <a:spAutoFit/>
          </a:bodyPr>
          <a:lstStyle/>
          <a:p>
            <a:r>
              <a:rPr lang="en-FI" b="1" dirty="0">
                <a:solidFill>
                  <a:srgbClr val="2B4C89"/>
                </a:solidFill>
              </a:rPr>
              <a:t>SPACES</a:t>
            </a:r>
          </a:p>
        </p:txBody>
      </p:sp>
      <p:sp>
        <p:nvSpPr>
          <p:cNvPr id="5" name="TextBox 4">
            <a:extLst>
              <a:ext uri="{FF2B5EF4-FFF2-40B4-BE49-F238E27FC236}">
                <a16:creationId xmlns:a16="http://schemas.microsoft.com/office/drawing/2014/main" id="{73467203-140E-809B-4266-938154D600B2}"/>
              </a:ext>
            </a:extLst>
          </p:cNvPr>
          <p:cNvSpPr txBox="1"/>
          <p:nvPr/>
        </p:nvSpPr>
        <p:spPr>
          <a:xfrm>
            <a:off x="5968884" y="3239783"/>
            <a:ext cx="2428742" cy="369332"/>
          </a:xfrm>
          <a:prstGeom prst="rect">
            <a:avLst/>
          </a:prstGeom>
          <a:noFill/>
        </p:spPr>
        <p:txBody>
          <a:bodyPr wrap="none" rtlCol="0">
            <a:spAutoFit/>
          </a:bodyPr>
          <a:lstStyle/>
          <a:p>
            <a:r>
              <a:rPr lang="en-FI" b="1" dirty="0">
                <a:solidFill>
                  <a:srgbClr val="2B4C89"/>
                </a:solidFill>
              </a:rPr>
              <a:t>PROCESSES AND TOOLS</a:t>
            </a:r>
          </a:p>
        </p:txBody>
      </p:sp>
      <p:sp>
        <p:nvSpPr>
          <p:cNvPr id="6" name="TextBox 5">
            <a:extLst>
              <a:ext uri="{FF2B5EF4-FFF2-40B4-BE49-F238E27FC236}">
                <a16:creationId xmlns:a16="http://schemas.microsoft.com/office/drawing/2014/main" id="{C830056D-8A06-A441-96E1-9321CC75C0E2}"/>
              </a:ext>
            </a:extLst>
          </p:cNvPr>
          <p:cNvSpPr txBox="1"/>
          <p:nvPr/>
        </p:nvSpPr>
        <p:spPr>
          <a:xfrm>
            <a:off x="9654987" y="3239783"/>
            <a:ext cx="1049839" cy="369332"/>
          </a:xfrm>
          <a:prstGeom prst="rect">
            <a:avLst/>
          </a:prstGeom>
          <a:noFill/>
        </p:spPr>
        <p:txBody>
          <a:bodyPr wrap="none" rtlCol="0">
            <a:spAutoFit/>
          </a:bodyPr>
          <a:lstStyle/>
          <a:p>
            <a:r>
              <a:rPr lang="en-FI" b="1" dirty="0">
                <a:solidFill>
                  <a:srgbClr val="2B4C89"/>
                </a:solidFill>
              </a:rPr>
              <a:t>SYSTEMS</a:t>
            </a:r>
          </a:p>
        </p:txBody>
      </p:sp>
      <p:pic>
        <p:nvPicPr>
          <p:cNvPr id="11" name="Graphic 10" descr="Single gear with solid fill">
            <a:extLst>
              <a:ext uri="{FF2B5EF4-FFF2-40B4-BE49-F238E27FC236}">
                <a16:creationId xmlns:a16="http://schemas.microsoft.com/office/drawing/2014/main" id="{0882A753-58C1-061F-FC24-01208F8868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3075" y="4757529"/>
            <a:ext cx="2729056" cy="2729056"/>
          </a:xfrm>
          <a:prstGeom prst="rect">
            <a:avLst/>
          </a:prstGeom>
        </p:spPr>
      </p:pic>
      <p:pic>
        <p:nvPicPr>
          <p:cNvPr id="16" name="Graphic 15" descr="Single gear with solid fill">
            <a:extLst>
              <a:ext uri="{FF2B5EF4-FFF2-40B4-BE49-F238E27FC236}">
                <a16:creationId xmlns:a16="http://schemas.microsoft.com/office/drawing/2014/main" id="{30BDD5AC-002C-C917-6EDE-D8ECC60CA2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7900" y="3924000"/>
            <a:ext cx="3528211" cy="3528211"/>
          </a:xfrm>
          <a:prstGeom prst="rect">
            <a:avLst/>
          </a:prstGeom>
        </p:spPr>
      </p:pic>
      <p:pic>
        <p:nvPicPr>
          <p:cNvPr id="17" name="Graphic 16" descr="Single gear with solid fill">
            <a:extLst>
              <a:ext uri="{FF2B5EF4-FFF2-40B4-BE49-F238E27FC236}">
                <a16:creationId xmlns:a16="http://schemas.microsoft.com/office/drawing/2014/main" id="{6BF3617E-A052-9E35-A333-3032DB6FA2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109">
            <a:off x="6173947" y="4696670"/>
            <a:ext cx="3112424" cy="3112424"/>
          </a:xfrm>
          <a:prstGeom prst="rect">
            <a:avLst/>
          </a:prstGeom>
        </p:spPr>
      </p:pic>
      <p:sp>
        <p:nvSpPr>
          <p:cNvPr id="19" name="TextBox 18">
            <a:extLst>
              <a:ext uri="{FF2B5EF4-FFF2-40B4-BE49-F238E27FC236}">
                <a16:creationId xmlns:a16="http://schemas.microsoft.com/office/drawing/2014/main" id="{F892452F-FF75-F9BF-12BE-6E876CFD51D8}"/>
              </a:ext>
            </a:extLst>
          </p:cNvPr>
          <p:cNvSpPr txBox="1"/>
          <p:nvPr/>
        </p:nvSpPr>
        <p:spPr>
          <a:xfrm>
            <a:off x="2059067" y="749183"/>
            <a:ext cx="8073865" cy="2123658"/>
          </a:xfrm>
          <a:prstGeom prst="rect">
            <a:avLst/>
          </a:prstGeom>
          <a:noFill/>
        </p:spPr>
        <p:txBody>
          <a:bodyPr wrap="square">
            <a:spAutoFit/>
          </a:bodyPr>
          <a:lstStyle/>
          <a:p>
            <a:pPr algn="ctr"/>
            <a:r>
              <a:rPr lang="en-FI" sz="2200" i="1" dirty="0"/>
              <a:t>DESIGN THINKING</a:t>
            </a:r>
          </a:p>
          <a:p>
            <a:pPr algn="ctr"/>
            <a:r>
              <a:rPr lang="en-FI" sz="2200" i="1" dirty="0"/>
              <a:t>is about believing we</a:t>
            </a:r>
          </a:p>
          <a:p>
            <a:pPr algn="ctr"/>
            <a:r>
              <a:rPr lang="en-FI" sz="2200" i="1" dirty="0"/>
              <a:t>can make a difference, and having </a:t>
            </a:r>
          </a:p>
          <a:p>
            <a:pPr algn="ctr"/>
            <a:r>
              <a:rPr lang="en-GB" sz="2200" i="1" dirty="0"/>
              <a:t>a</a:t>
            </a:r>
            <a:r>
              <a:rPr lang="en-FI" sz="2200" i="1" dirty="0"/>
              <a:t>n intentional process in order to get to new,</a:t>
            </a:r>
          </a:p>
          <a:p>
            <a:pPr algn="ctr"/>
            <a:r>
              <a:rPr lang="en-FI" sz="2200" i="1" dirty="0"/>
              <a:t>relevant solutions that create positive impact. </a:t>
            </a:r>
          </a:p>
          <a:p>
            <a:pPr algn="ctr"/>
            <a:r>
              <a:rPr lang="en-FI" sz="2200" dirty="0"/>
              <a:t>– IDEO</a:t>
            </a:r>
          </a:p>
        </p:txBody>
      </p:sp>
    </p:spTree>
    <p:extLst>
      <p:ext uri="{BB962C8B-B14F-4D97-AF65-F5344CB8AC3E}">
        <p14:creationId xmlns:p14="http://schemas.microsoft.com/office/powerpoint/2010/main" val="2734904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rmor with a red cape and sword&#10;&#10;Description automatically generated">
            <a:extLst>
              <a:ext uri="{FF2B5EF4-FFF2-40B4-BE49-F238E27FC236}">
                <a16:creationId xmlns:a16="http://schemas.microsoft.com/office/drawing/2014/main" id="{E07384AE-19DD-9B77-2212-329F155024F5}"/>
              </a:ext>
            </a:extLst>
          </p:cNvPr>
          <p:cNvPicPr>
            <a:picLocks noChangeAspect="1"/>
          </p:cNvPicPr>
          <p:nvPr/>
        </p:nvPicPr>
        <p:blipFill rotWithShape="1">
          <a:blip r:embed="rId3"/>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F307DBBF-C3A8-2CBA-E6B8-AFAC425814D2}"/>
              </a:ext>
            </a:extLst>
          </p:cNvPr>
          <p:cNvSpPr txBox="1"/>
          <p:nvPr/>
        </p:nvSpPr>
        <p:spPr>
          <a:xfrm>
            <a:off x="1147157" y="4768097"/>
            <a:ext cx="7849969" cy="1938992"/>
          </a:xfrm>
          <a:prstGeom prst="rect">
            <a:avLst/>
          </a:prstGeom>
          <a:noFill/>
        </p:spPr>
        <p:txBody>
          <a:bodyPr wrap="none" rtlCol="0">
            <a:spAutoFit/>
          </a:bodyPr>
          <a:lstStyle/>
          <a:p>
            <a:r>
              <a:rPr lang="en-FI" sz="6000" b="1" dirty="0">
                <a:solidFill>
                  <a:srgbClr val="3DA7D3"/>
                </a:solidFill>
              </a:rPr>
              <a:t>OR YOU COULD HAVE A </a:t>
            </a:r>
          </a:p>
          <a:p>
            <a:r>
              <a:rPr lang="en-FI" sz="6000" b="1" dirty="0">
                <a:solidFill>
                  <a:schemeClr val="bg1"/>
                </a:solidFill>
              </a:rPr>
              <a:t>PROCESS HAMMER</a:t>
            </a:r>
          </a:p>
        </p:txBody>
      </p:sp>
      <p:sp>
        <p:nvSpPr>
          <p:cNvPr id="7" name="TextBox 6">
            <a:extLst>
              <a:ext uri="{FF2B5EF4-FFF2-40B4-BE49-F238E27FC236}">
                <a16:creationId xmlns:a16="http://schemas.microsoft.com/office/drawing/2014/main" id="{08FE0E0E-1F06-35BF-E7CA-112641DFFC17}"/>
              </a:ext>
            </a:extLst>
          </p:cNvPr>
          <p:cNvSpPr txBox="1"/>
          <p:nvPr/>
        </p:nvSpPr>
        <p:spPr>
          <a:xfrm>
            <a:off x="10647471" y="6487386"/>
            <a:ext cx="1526380" cy="369332"/>
          </a:xfrm>
          <a:prstGeom prst="rect">
            <a:avLst/>
          </a:prstGeom>
          <a:noFill/>
        </p:spPr>
        <p:txBody>
          <a:bodyPr wrap="none" rtlCol="0">
            <a:spAutoFit/>
          </a:bodyPr>
          <a:lstStyle/>
          <a:p>
            <a:r>
              <a:rPr lang="en-FI" sz="1800" kern="100" dirty="0">
                <a:effectLst/>
                <a:latin typeface="Calibri" panose="020F0502020204030204" pitchFamily="34" charset="0"/>
                <a:ea typeface="Calibri" panose="020F0502020204030204" pitchFamily="34" charset="0"/>
                <a:cs typeface="Times New Roman" panose="02020603050405020304" pitchFamily="18" charset="0"/>
              </a:rPr>
              <a:t>Disney picture</a:t>
            </a:r>
          </a:p>
        </p:txBody>
      </p:sp>
    </p:spTree>
    <p:extLst>
      <p:ext uri="{BB962C8B-B14F-4D97-AF65-F5344CB8AC3E}">
        <p14:creationId xmlns:p14="http://schemas.microsoft.com/office/powerpoint/2010/main" val="294496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1D26D-76E5-407E-25D8-3929C4505464}"/>
              </a:ext>
            </a:extLst>
          </p:cNvPr>
          <p:cNvSpPr txBox="1"/>
          <p:nvPr/>
        </p:nvSpPr>
        <p:spPr>
          <a:xfrm>
            <a:off x="11056883" y="2091559"/>
            <a:ext cx="184731" cy="369332"/>
          </a:xfrm>
          <a:prstGeom prst="rect">
            <a:avLst/>
          </a:prstGeom>
          <a:noFill/>
        </p:spPr>
        <p:txBody>
          <a:bodyPr wrap="none" rtlCol="0">
            <a:spAutoFit/>
          </a:bodyPr>
          <a:lstStyle/>
          <a:p>
            <a:endParaRPr lang="en-FI" dirty="0"/>
          </a:p>
        </p:txBody>
      </p:sp>
      <p:pic>
        <p:nvPicPr>
          <p:cNvPr id="7" name="Picture 6" descr="A close-up of a wave&#10;&#10;Description automatically generated">
            <a:extLst>
              <a:ext uri="{FF2B5EF4-FFF2-40B4-BE49-F238E27FC236}">
                <a16:creationId xmlns:a16="http://schemas.microsoft.com/office/drawing/2014/main" id="{F6BAF677-27DA-6FDA-8B35-B03BAD503B79}"/>
              </a:ext>
            </a:extLst>
          </p:cNvPr>
          <p:cNvPicPr>
            <a:picLocks noChangeAspect="1"/>
          </p:cNvPicPr>
          <p:nvPr/>
        </p:nvPicPr>
        <p:blipFill rotWithShape="1">
          <a:blip r:embed="rId3"/>
          <a:srcRect t="21099" b="20167"/>
          <a:stretch/>
        </p:blipFill>
        <p:spPr>
          <a:xfrm>
            <a:off x="0" y="2091559"/>
            <a:ext cx="12192000" cy="4766442"/>
          </a:xfrm>
          <a:prstGeom prst="rect">
            <a:avLst/>
          </a:prstGeom>
        </p:spPr>
      </p:pic>
      <p:sp>
        <p:nvSpPr>
          <p:cNvPr id="11" name="Title 1">
            <a:extLst>
              <a:ext uri="{FF2B5EF4-FFF2-40B4-BE49-F238E27FC236}">
                <a16:creationId xmlns:a16="http://schemas.microsoft.com/office/drawing/2014/main" id="{2C83645D-C62E-86B6-18B4-32091FC3C7FD}"/>
              </a:ext>
            </a:extLst>
          </p:cNvPr>
          <p:cNvSpPr txBox="1">
            <a:spLocks/>
          </p:cNvSpPr>
          <p:nvPr/>
        </p:nvSpPr>
        <p:spPr>
          <a:xfrm>
            <a:off x="387350" y="2091487"/>
            <a:ext cx="11417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I" sz="3500" b="1" dirty="0">
                <a:solidFill>
                  <a:schemeClr val="bg1"/>
                </a:solidFill>
                <a:latin typeface="+mn-lt"/>
              </a:rPr>
              <a:t>DESIGN THINKING IS A MINDEST YOU CAN CHOOSE AND USE</a:t>
            </a:r>
          </a:p>
        </p:txBody>
      </p:sp>
      <p:sp>
        <p:nvSpPr>
          <p:cNvPr id="2" name="Title 1">
            <a:extLst>
              <a:ext uri="{FF2B5EF4-FFF2-40B4-BE49-F238E27FC236}">
                <a16:creationId xmlns:a16="http://schemas.microsoft.com/office/drawing/2014/main" id="{EE752275-F862-BA0F-9724-B4B44BB736E1}"/>
              </a:ext>
            </a:extLst>
          </p:cNvPr>
          <p:cNvSpPr txBox="1">
            <a:spLocks/>
          </p:cNvSpPr>
          <p:nvPr/>
        </p:nvSpPr>
        <p:spPr>
          <a:xfrm>
            <a:off x="1315983" y="1613443"/>
            <a:ext cx="93535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I" sz="2800" b="1" dirty="0">
                <a:solidFill>
                  <a:srgbClr val="BCDCE7"/>
                </a:solidFill>
                <a:latin typeface="+mn-lt"/>
              </a:rPr>
              <a:t>DESIGN THINKING IS A PROCESS YOU CAN CHOOSE AND USE</a:t>
            </a:r>
          </a:p>
        </p:txBody>
      </p:sp>
      <p:sp>
        <p:nvSpPr>
          <p:cNvPr id="3" name="TextBox 2">
            <a:extLst>
              <a:ext uri="{FF2B5EF4-FFF2-40B4-BE49-F238E27FC236}">
                <a16:creationId xmlns:a16="http://schemas.microsoft.com/office/drawing/2014/main" id="{3D553AE0-DF0B-F561-A34A-3C432C9A2C15}"/>
              </a:ext>
            </a:extLst>
          </p:cNvPr>
          <p:cNvSpPr txBox="1"/>
          <p:nvPr/>
        </p:nvSpPr>
        <p:spPr>
          <a:xfrm>
            <a:off x="10783245" y="6452112"/>
            <a:ext cx="1208472" cy="276999"/>
          </a:xfrm>
          <a:prstGeom prst="rect">
            <a:avLst/>
          </a:prstGeom>
          <a:noFill/>
        </p:spPr>
        <p:txBody>
          <a:bodyPr wrap="none" rtlCol="0">
            <a:spAutoFit/>
          </a:bodyPr>
          <a:lstStyle/>
          <a:p>
            <a:r>
              <a:rPr lang="en-FI" sz="1200" dirty="0"/>
              <a:t>(image: Pixabay)</a:t>
            </a:r>
          </a:p>
        </p:txBody>
      </p:sp>
    </p:spTree>
    <p:extLst>
      <p:ext uri="{BB962C8B-B14F-4D97-AF65-F5344CB8AC3E}">
        <p14:creationId xmlns:p14="http://schemas.microsoft.com/office/powerpoint/2010/main" val="260256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0410FB9-78BE-559A-010A-3CC2FE909701}"/>
              </a:ext>
            </a:extLst>
          </p:cNvPr>
          <p:cNvSpPr txBox="1"/>
          <p:nvPr/>
        </p:nvSpPr>
        <p:spPr>
          <a:xfrm>
            <a:off x="986997" y="2578101"/>
            <a:ext cx="3888528" cy="172031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effectLst/>
            </a:endParaRP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4" name="Picture 3" descr="A black background with a black square&#10;&#10;Description automatically generated">
            <a:extLst>
              <a:ext uri="{FF2B5EF4-FFF2-40B4-BE49-F238E27FC236}">
                <a16:creationId xmlns:a16="http://schemas.microsoft.com/office/drawing/2014/main" id="{02AA8E3D-9395-4CE9-08E4-9B6FE918B9D8}"/>
              </a:ext>
            </a:extLst>
          </p:cNvPr>
          <p:cNvPicPr>
            <a:picLocks noChangeAspect="1"/>
          </p:cNvPicPr>
          <p:nvPr/>
        </p:nvPicPr>
        <p:blipFill>
          <a:blip r:embed="rId3"/>
          <a:stretch>
            <a:fillRect/>
          </a:stretch>
        </p:blipFill>
        <p:spPr>
          <a:xfrm>
            <a:off x="7577902" y="351134"/>
            <a:ext cx="2995933" cy="5599876"/>
          </a:xfrm>
          <a:prstGeom prst="rect">
            <a:avLst/>
          </a:prstGeom>
        </p:spPr>
      </p:pic>
      <p:cxnSp>
        <p:nvCxnSpPr>
          <p:cNvPr id="6" name="Straight Connector 5">
            <a:extLst>
              <a:ext uri="{FF2B5EF4-FFF2-40B4-BE49-F238E27FC236}">
                <a16:creationId xmlns:a16="http://schemas.microsoft.com/office/drawing/2014/main" id="{15538087-5F45-3F2A-91D2-F99F61C69108}"/>
              </a:ext>
            </a:extLst>
          </p:cNvPr>
          <p:cNvCxnSpPr/>
          <p:nvPr/>
        </p:nvCxnSpPr>
        <p:spPr>
          <a:xfrm>
            <a:off x="622300" y="2331124"/>
            <a:ext cx="10223500" cy="0"/>
          </a:xfrm>
          <a:prstGeom prst="line">
            <a:avLst/>
          </a:prstGeom>
          <a:ln w="38100">
            <a:solidFill>
              <a:srgbClr val="3DA7D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4F2FE9-71BF-1AA8-0224-6A8F1AFD1DBB}"/>
              </a:ext>
            </a:extLst>
          </p:cNvPr>
          <p:cNvCxnSpPr/>
          <p:nvPr/>
        </p:nvCxnSpPr>
        <p:spPr>
          <a:xfrm>
            <a:off x="622300" y="4693324"/>
            <a:ext cx="10223500" cy="0"/>
          </a:xfrm>
          <a:prstGeom prst="line">
            <a:avLst/>
          </a:prstGeom>
          <a:ln w="38100">
            <a:solidFill>
              <a:srgbClr val="3DA7D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C0D5424-E5F6-B99F-BB11-7023B6CEAEC3}"/>
              </a:ext>
            </a:extLst>
          </p:cNvPr>
          <p:cNvSpPr txBox="1"/>
          <p:nvPr/>
        </p:nvSpPr>
        <p:spPr>
          <a:xfrm>
            <a:off x="542314" y="879464"/>
            <a:ext cx="7035588" cy="1477328"/>
          </a:xfrm>
          <a:prstGeom prst="rect">
            <a:avLst/>
          </a:prstGeom>
          <a:noFill/>
        </p:spPr>
        <p:txBody>
          <a:bodyPr wrap="square" rtlCol="0">
            <a:spAutoFit/>
          </a:bodyPr>
          <a:lstStyle/>
          <a:p>
            <a:r>
              <a:rPr lang="en-GB" b="1" dirty="0"/>
              <a:t>BRANCHES </a:t>
            </a:r>
          </a:p>
          <a:p>
            <a:r>
              <a:rPr lang="en-GB" dirty="0"/>
              <a:t>represent teaching and learning </a:t>
            </a:r>
          </a:p>
          <a:p>
            <a:r>
              <a:rPr lang="en-GB" dirty="0"/>
              <a:t>(which includes tasks, learning environments, learning models, methods, learning processes, learning materials, excursions etc. </a:t>
            </a:r>
            <a:endParaRPr lang="en-FI" dirty="0"/>
          </a:p>
          <a:p>
            <a:endParaRPr lang="en-FI" dirty="0"/>
          </a:p>
        </p:txBody>
      </p:sp>
      <p:sp>
        <p:nvSpPr>
          <p:cNvPr id="10" name="TextBox 9">
            <a:extLst>
              <a:ext uri="{FF2B5EF4-FFF2-40B4-BE49-F238E27FC236}">
                <a16:creationId xmlns:a16="http://schemas.microsoft.com/office/drawing/2014/main" id="{E05FB005-9C64-C7FC-44F1-161397B60F82}"/>
              </a:ext>
            </a:extLst>
          </p:cNvPr>
          <p:cNvSpPr txBox="1"/>
          <p:nvPr/>
        </p:nvSpPr>
        <p:spPr>
          <a:xfrm>
            <a:off x="622300" y="4990252"/>
            <a:ext cx="5962785" cy="1477328"/>
          </a:xfrm>
          <a:prstGeom prst="rect">
            <a:avLst/>
          </a:prstGeom>
          <a:noFill/>
        </p:spPr>
        <p:txBody>
          <a:bodyPr wrap="square" rtlCol="0">
            <a:spAutoFit/>
          </a:bodyPr>
          <a:lstStyle/>
          <a:p>
            <a:r>
              <a:rPr lang="en-GB" b="1" dirty="0"/>
              <a:t>THE ROOTS</a:t>
            </a:r>
          </a:p>
          <a:p>
            <a:r>
              <a:rPr lang="en-GB" dirty="0"/>
              <a:t>are the school and its operational facilities, processes, management, marketing and other partners or stakeholders that support the school</a:t>
            </a:r>
            <a:endParaRPr lang="en-FI" dirty="0"/>
          </a:p>
          <a:p>
            <a:endParaRPr lang="en-FI" dirty="0"/>
          </a:p>
        </p:txBody>
      </p:sp>
      <p:sp>
        <p:nvSpPr>
          <p:cNvPr id="13" name="TextBox 12">
            <a:extLst>
              <a:ext uri="{FF2B5EF4-FFF2-40B4-BE49-F238E27FC236}">
                <a16:creationId xmlns:a16="http://schemas.microsoft.com/office/drawing/2014/main" id="{90FEF783-A175-A31A-B23D-837C30EB36F2}"/>
              </a:ext>
            </a:extLst>
          </p:cNvPr>
          <p:cNvSpPr txBox="1"/>
          <p:nvPr/>
        </p:nvSpPr>
        <p:spPr>
          <a:xfrm>
            <a:off x="542313" y="3250973"/>
            <a:ext cx="5906041" cy="553998"/>
          </a:xfrm>
          <a:prstGeom prst="rect">
            <a:avLst/>
          </a:prstGeom>
          <a:noFill/>
        </p:spPr>
        <p:txBody>
          <a:bodyPr wrap="square" rtlCol="0">
            <a:spAutoFit/>
          </a:bodyPr>
          <a:lstStyle/>
          <a:p>
            <a:r>
              <a:rPr lang="en-FI" sz="3000" b="1" dirty="0"/>
              <a:t>FRAME YOUR DESIGN CHALLENGES</a:t>
            </a:r>
          </a:p>
        </p:txBody>
      </p:sp>
    </p:spTree>
    <p:extLst>
      <p:ext uri="{BB962C8B-B14F-4D97-AF65-F5344CB8AC3E}">
        <p14:creationId xmlns:p14="http://schemas.microsoft.com/office/powerpoint/2010/main" val="385797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0741F69-47F0-28A6-5AC4-B9C351C7505A}"/>
              </a:ext>
            </a:extLst>
          </p:cNvPr>
          <p:cNvSpPr>
            <a:spLocks noGrp="1"/>
          </p:cNvSpPr>
          <p:nvPr>
            <p:ph idx="1"/>
          </p:nvPr>
        </p:nvSpPr>
        <p:spPr>
          <a:xfrm>
            <a:off x="761999" y="762977"/>
            <a:ext cx="4822371" cy="4843166"/>
          </a:xfrm>
        </p:spPr>
        <p:txBody>
          <a:bodyPr>
            <a:noAutofit/>
          </a:bodyPr>
          <a:lstStyle/>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First introduce yourself: </a:t>
            </a:r>
          </a:p>
          <a:p>
            <a:pPr lvl="1"/>
            <a:r>
              <a:rPr lang="en-GB" sz="2000" kern="100" dirty="0">
                <a:effectLst/>
                <a:latin typeface="Calibri" panose="020F0502020204030204" pitchFamily="34" charset="0"/>
                <a:ea typeface="Calibri" panose="020F0502020204030204" pitchFamily="34" charset="0"/>
                <a:cs typeface="Times New Roman" panose="02020603050405020304" pitchFamily="18" charset="0"/>
              </a:rPr>
              <a:t>who you are and what school and country you come from</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Share a </a:t>
            </a:r>
            <a:r>
              <a:rPr lang="en-GB" sz="2000" b="1" kern="100" dirty="0">
                <a:effectLst/>
                <a:latin typeface="Calibri" panose="020F0502020204030204" pitchFamily="34" charset="0"/>
                <a:ea typeface="Calibri" panose="020F0502020204030204" pitchFamily="34" charset="0"/>
                <a:cs typeface="Times New Roman" panose="02020603050405020304" pitchFamily="18" charset="0"/>
              </a:rPr>
              <a:t>good experience or success </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that can also be a tip for someone else</a:t>
            </a:r>
            <a:endParaRPr lang="en-FI"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Think about </a:t>
            </a:r>
            <a:r>
              <a:rPr lang="en-GB" sz="2000" b="1" kern="100" dirty="0">
                <a:effectLst/>
                <a:latin typeface="Calibri" panose="020F0502020204030204" pitchFamily="34" charset="0"/>
                <a:ea typeface="Calibri" panose="020F0502020204030204" pitchFamily="34" charset="0"/>
                <a:cs typeface="Times New Roman" panose="02020603050405020304" pitchFamily="18" charset="0"/>
              </a:rPr>
              <a:t>practical challenges</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that require development. Are they related to roots or branches?</a:t>
            </a:r>
            <a:endParaRPr lang="en-FI"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Share ideas and thoughts HOW you can tackle these challenges</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At the end WRITE a note for yourself – What needs to be develop more</a:t>
            </a:r>
          </a:p>
          <a:p>
            <a:r>
              <a:rPr lang="en-GB" sz="2000" kern="100" dirty="0">
                <a:effectLst/>
                <a:latin typeface="Calibri" panose="020F0502020204030204" pitchFamily="34" charset="0"/>
                <a:ea typeface="Calibri" panose="020F0502020204030204" pitchFamily="34" charset="0"/>
                <a:cs typeface="Times New Roman" panose="02020603050405020304" pitchFamily="18" charset="0"/>
              </a:rPr>
              <a:t>Later, find the right people and creative tools to help you bring this idea to life</a:t>
            </a:r>
            <a:endParaRPr lang="en-FI"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lack background with a black square&#10;&#10;Description automatically generated">
            <a:extLst>
              <a:ext uri="{FF2B5EF4-FFF2-40B4-BE49-F238E27FC236}">
                <a16:creationId xmlns:a16="http://schemas.microsoft.com/office/drawing/2014/main" id="{5A074F65-2571-DEB8-5B8C-284F378FB9EF}"/>
              </a:ext>
            </a:extLst>
          </p:cNvPr>
          <p:cNvPicPr>
            <a:picLocks noChangeAspect="1"/>
          </p:cNvPicPr>
          <p:nvPr/>
        </p:nvPicPr>
        <p:blipFill>
          <a:blip r:embed="rId3"/>
          <a:stretch>
            <a:fillRect/>
          </a:stretch>
        </p:blipFill>
        <p:spPr>
          <a:xfrm>
            <a:off x="7912998" y="384622"/>
            <a:ext cx="2995933" cy="5599876"/>
          </a:xfrm>
          <a:prstGeom prst="rect">
            <a:avLst/>
          </a:prstGeom>
        </p:spPr>
      </p:pic>
      <p:sp>
        <p:nvSpPr>
          <p:cNvPr id="5" name="TextBox 4">
            <a:extLst>
              <a:ext uri="{FF2B5EF4-FFF2-40B4-BE49-F238E27FC236}">
                <a16:creationId xmlns:a16="http://schemas.microsoft.com/office/drawing/2014/main" id="{027290BB-23A4-173F-398E-A28D482144CE}"/>
              </a:ext>
            </a:extLst>
          </p:cNvPr>
          <p:cNvSpPr txBox="1"/>
          <p:nvPr/>
        </p:nvSpPr>
        <p:spPr>
          <a:xfrm>
            <a:off x="4316234" y="6203138"/>
            <a:ext cx="2536272" cy="646331"/>
          </a:xfrm>
          <a:prstGeom prst="rect">
            <a:avLst/>
          </a:prstGeom>
          <a:noFill/>
        </p:spPr>
        <p:txBody>
          <a:bodyPr wrap="none" rtlCol="0">
            <a:spAutoFit/>
          </a:bodyPr>
          <a:lstStyle/>
          <a:p>
            <a:r>
              <a:rPr lang="en-GB"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Design thinking is action!</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2081429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F99C0D7-E5B1-29C5-AA3A-D7712FBDE947}"/>
              </a:ext>
            </a:extLst>
          </p:cNvPr>
          <p:cNvSpPr>
            <a:spLocks noGrp="1"/>
          </p:cNvSpPr>
          <p:nvPr>
            <p:ph type="body" idx="1"/>
          </p:nvPr>
        </p:nvSpPr>
        <p:spPr>
          <a:xfrm>
            <a:off x="0" y="451246"/>
            <a:ext cx="12192000" cy="482600"/>
          </a:xfrm>
        </p:spPr>
        <p:txBody>
          <a:bodyPr/>
          <a:lstStyle/>
          <a:p>
            <a:r>
              <a:rPr lang="en-FI" dirty="0">
                <a:solidFill>
                  <a:schemeClr val="tx1"/>
                </a:solidFill>
              </a:rPr>
              <a:t>          </a:t>
            </a:r>
          </a:p>
        </p:txBody>
      </p:sp>
      <p:pic>
        <p:nvPicPr>
          <p:cNvPr id="8" name="Picture 7" descr="A book cover with text&#10;&#10;Description automatically generated">
            <a:extLst>
              <a:ext uri="{FF2B5EF4-FFF2-40B4-BE49-F238E27FC236}">
                <a16:creationId xmlns:a16="http://schemas.microsoft.com/office/drawing/2014/main" id="{087317AD-E527-E887-529C-3C73B5684D1A}"/>
              </a:ext>
            </a:extLst>
          </p:cNvPr>
          <p:cNvPicPr>
            <a:picLocks noChangeAspect="1"/>
          </p:cNvPicPr>
          <p:nvPr/>
        </p:nvPicPr>
        <p:blipFill>
          <a:blip r:embed="rId3"/>
          <a:stretch>
            <a:fillRect/>
          </a:stretch>
        </p:blipFill>
        <p:spPr>
          <a:xfrm>
            <a:off x="603250" y="5085012"/>
            <a:ext cx="1040949" cy="1466395"/>
          </a:xfrm>
          <a:prstGeom prst="rect">
            <a:avLst/>
          </a:prstGeom>
        </p:spPr>
      </p:pic>
      <p:pic>
        <p:nvPicPr>
          <p:cNvPr id="10" name="Picture 9" descr="A person holding a box with papers and text&#10;&#10;Description automatically generated">
            <a:extLst>
              <a:ext uri="{FF2B5EF4-FFF2-40B4-BE49-F238E27FC236}">
                <a16:creationId xmlns:a16="http://schemas.microsoft.com/office/drawing/2014/main" id="{EB688CA3-A1F8-673E-CFBC-E28330A5CBF2}"/>
              </a:ext>
            </a:extLst>
          </p:cNvPr>
          <p:cNvPicPr>
            <a:picLocks noChangeAspect="1"/>
          </p:cNvPicPr>
          <p:nvPr/>
        </p:nvPicPr>
        <p:blipFill>
          <a:blip r:embed="rId4"/>
          <a:stretch>
            <a:fillRect/>
          </a:stretch>
        </p:blipFill>
        <p:spPr>
          <a:xfrm>
            <a:off x="500080" y="3291089"/>
            <a:ext cx="2068321" cy="1598836"/>
          </a:xfrm>
          <a:prstGeom prst="rect">
            <a:avLst/>
          </a:prstGeom>
        </p:spPr>
      </p:pic>
      <p:sp>
        <p:nvSpPr>
          <p:cNvPr id="2" name="TextBox 1">
            <a:extLst>
              <a:ext uri="{FF2B5EF4-FFF2-40B4-BE49-F238E27FC236}">
                <a16:creationId xmlns:a16="http://schemas.microsoft.com/office/drawing/2014/main" id="{E5978050-41EE-E12E-9AEE-550758B7048D}"/>
              </a:ext>
            </a:extLst>
          </p:cNvPr>
          <p:cNvSpPr txBox="1"/>
          <p:nvPr/>
        </p:nvSpPr>
        <p:spPr>
          <a:xfrm>
            <a:off x="3324830" y="1553727"/>
            <a:ext cx="8919315" cy="4801314"/>
          </a:xfrm>
          <a:prstGeom prst="rect">
            <a:avLst/>
          </a:prstGeom>
          <a:noFill/>
        </p:spPr>
        <p:txBody>
          <a:bodyPr wrap="square" rtlCol="0">
            <a:spAutoFit/>
          </a:bodyPr>
          <a:lstStyle/>
          <a:p>
            <a:pPr marL="285750" indent="-285750">
              <a:buFont typeface="Arial" panose="020B0604020202020204" pitchFamily="34" charset="0"/>
              <a:buChar char="•"/>
            </a:pPr>
            <a:r>
              <a:rPr lang="en-GB" dirty="0"/>
              <a:t>Design thinking for educators </a:t>
            </a:r>
            <a:br>
              <a:rPr lang="en-GB" dirty="0"/>
            </a:br>
            <a:r>
              <a:rPr lang="en-GB" dirty="0">
                <a:hlinkClick r:id="rId5"/>
              </a:rPr>
              <a:t>https://www.ideo.com/post/design-thinking-for-educators</a:t>
            </a:r>
            <a:r>
              <a:rPr lang="en-GB" dirty="0"/>
              <a:t>    </a:t>
            </a:r>
          </a:p>
          <a:p>
            <a:pPr marL="285750" indent="-285750">
              <a:buFont typeface="Arial" panose="020B0604020202020204" pitchFamily="34" charset="0"/>
              <a:buChar char="•"/>
            </a:pPr>
            <a:endParaRPr lang="en-GB" b="0" u="none" strike="noStrike" dirty="0">
              <a:solidFill>
                <a:srgbClr val="212529"/>
              </a:solidFill>
              <a:effectLst/>
              <a:latin typeface="Lato" panose="020F0502020204030204" pitchFamily="34" charset="0"/>
            </a:endParaRPr>
          </a:p>
          <a:p>
            <a:pPr marL="285750" indent="-285750">
              <a:buFont typeface="Arial" panose="020B0604020202020204" pitchFamily="34" charset="0"/>
              <a:buChar char="•"/>
            </a:pPr>
            <a:r>
              <a:rPr lang="en-GB" b="0" u="none" strike="noStrike" dirty="0">
                <a:solidFill>
                  <a:srgbClr val="212529"/>
                </a:solidFill>
                <a:effectLst/>
                <a:latin typeface="Lato" panose="020F0502020204030204" pitchFamily="34" charset="0"/>
              </a:rPr>
              <a:t>“The Co-Designing Schools Toolkit helps build the capacity of school communities to set and pursue equity aspirations, so that every student is future-ready, no matter who they are, where they live, or how they learn.”</a:t>
            </a:r>
            <a:br>
              <a:rPr lang="en-GB" dirty="0">
                <a:solidFill>
                  <a:srgbClr val="212529"/>
                </a:solidFill>
                <a:latin typeface="Lato" panose="020F0502020204030204" pitchFamily="34" charset="0"/>
              </a:rPr>
            </a:br>
            <a:r>
              <a:rPr lang="en-GB" b="0" u="none" strike="noStrike" dirty="0">
                <a:solidFill>
                  <a:srgbClr val="212529"/>
                </a:solidFill>
                <a:effectLst/>
                <a:latin typeface="Lato" panose="020F0502020204030204" pitchFamily="34" charset="0"/>
                <a:hlinkClick r:id="rId6"/>
              </a:rPr>
              <a:t>https://www.codesigningschools.com</a:t>
            </a:r>
            <a:r>
              <a:rPr lang="en-GB" b="0" u="none" strike="noStrike" dirty="0">
                <a:solidFill>
                  <a:srgbClr val="212529"/>
                </a:solidFill>
                <a:effectLst/>
                <a:latin typeface="Lato" panose="020F0502020204030204" pitchFamily="34" charset="0"/>
              </a:rPr>
              <a:t> </a:t>
            </a:r>
          </a:p>
          <a:p>
            <a:endParaRPr lang="en-GB" dirty="0"/>
          </a:p>
          <a:p>
            <a:pPr marL="285750" indent="-285750">
              <a:buFont typeface="Arial" panose="020B0604020202020204" pitchFamily="34" charset="0"/>
              <a:buChar char="•"/>
            </a:pPr>
            <a:r>
              <a:rPr lang="en-GB" dirty="0"/>
              <a:t>Service Design tools</a:t>
            </a:r>
            <a:br>
              <a:rPr lang="en-GB" dirty="0"/>
            </a:br>
            <a:r>
              <a:rPr lang="en-GB" dirty="0">
                <a:hlinkClick r:id="rId7"/>
              </a:rPr>
              <a:t>https://servicedesigntools.org/tools</a:t>
            </a:r>
            <a:r>
              <a:rPr lang="en-GB" dirty="0"/>
              <a:t> </a:t>
            </a:r>
            <a:br>
              <a:rPr lang="en-FI" dirty="0"/>
            </a:br>
            <a:r>
              <a:rPr lang="en-GB" dirty="0">
                <a:hlinkClick r:id="rId8"/>
              </a:rPr>
              <a:t>https://www.designkit.org/methods.html</a:t>
            </a:r>
            <a:r>
              <a:rPr lang="en-FI" dirty="0"/>
              <a:t> </a:t>
            </a:r>
            <a:endParaRPr lang="en-FI" dirty="0">
              <a:hlinkClick r:id="rId9"/>
            </a:endParaRPr>
          </a:p>
          <a:p>
            <a:pPr marL="285750" indent="-285750">
              <a:buFont typeface="Arial" panose="020B0604020202020204" pitchFamily="34" charset="0"/>
              <a:buChar char="•"/>
            </a:pPr>
            <a:endParaRPr lang="en-FI" dirty="0">
              <a:hlinkClick r:id="rId9"/>
            </a:endParaRPr>
          </a:p>
          <a:p>
            <a:r>
              <a:rPr lang="en-GB" b="0" i="0" u="none" strike="noStrike" dirty="0">
                <a:solidFill>
                  <a:srgbClr val="212529"/>
                </a:solidFill>
                <a:effectLst/>
                <a:latin typeface="Lato" panose="020F0502020204030204" pitchFamily="34" charset="0"/>
              </a:rPr>
              <a:t>Here's something extra for you if you're interested in creativity in your school:</a:t>
            </a:r>
          </a:p>
          <a:p>
            <a:r>
              <a:rPr lang="en-GB" b="0" i="1" u="none" strike="noStrike" dirty="0">
                <a:solidFill>
                  <a:srgbClr val="212529"/>
                </a:solidFill>
                <a:effectLst/>
                <a:latin typeface="Lato" panose="020F0502020204030204" pitchFamily="34" charset="0"/>
              </a:rPr>
              <a:t>Creative Thinking in Schools</a:t>
            </a:r>
            <a:r>
              <a:rPr lang="en-GB" b="0" i="0" u="none" strike="noStrike" dirty="0">
                <a:solidFill>
                  <a:srgbClr val="212529"/>
                </a:solidFill>
                <a:effectLst/>
                <a:latin typeface="Lato" panose="020F0502020204030204" pitchFamily="34" charset="0"/>
              </a:rPr>
              <a:t> focuses on how school leaders can create capacity among their staff to embed creative thinking in every aspect of school life. </a:t>
            </a:r>
            <a:r>
              <a:rPr lang="en-GB" dirty="0">
                <a:hlinkClick r:id="rId10"/>
              </a:rPr>
              <a:t>https://www.crownhouse.co.uk/assets/look-inside/9781785836848.pdf</a:t>
            </a:r>
            <a:r>
              <a:rPr lang="en-GB" dirty="0"/>
              <a:t>   </a:t>
            </a:r>
          </a:p>
          <a:p>
            <a:pPr marL="285750" indent="-285750">
              <a:buFont typeface="Arial" panose="020B0604020202020204" pitchFamily="34" charset="0"/>
              <a:buChar char="•"/>
            </a:pPr>
            <a:endParaRPr lang="en-FI" dirty="0">
              <a:hlinkClick r:id="rId9"/>
            </a:endParaRPr>
          </a:p>
        </p:txBody>
      </p:sp>
      <p:sp>
        <p:nvSpPr>
          <p:cNvPr id="3" name="TextBox 2">
            <a:extLst>
              <a:ext uri="{FF2B5EF4-FFF2-40B4-BE49-F238E27FC236}">
                <a16:creationId xmlns:a16="http://schemas.microsoft.com/office/drawing/2014/main" id="{B90E36BD-6376-BF36-ADC1-AFF15F0A80E5}"/>
              </a:ext>
            </a:extLst>
          </p:cNvPr>
          <p:cNvSpPr txBox="1"/>
          <p:nvPr/>
        </p:nvSpPr>
        <p:spPr>
          <a:xfrm>
            <a:off x="0" y="502959"/>
            <a:ext cx="12192000" cy="523220"/>
          </a:xfrm>
          <a:prstGeom prst="rect">
            <a:avLst/>
          </a:prstGeom>
          <a:solidFill>
            <a:srgbClr val="3DA7D3"/>
          </a:solidFill>
          <a:ln>
            <a:noFill/>
          </a:ln>
        </p:spPr>
        <p:txBody>
          <a:bodyPr wrap="square" rtlCol="0">
            <a:spAutoFit/>
          </a:bodyPr>
          <a:lstStyle/>
          <a:p>
            <a:pPr lvl="6" algn="r"/>
            <a:r>
              <a:rPr lang="en-FI" sz="2800" dirty="0">
                <a:solidFill>
                  <a:schemeClr val="bg1"/>
                </a:solidFill>
              </a:rPr>
              <a:t>LEARN MORE  </a:t>
            </a:r>
            <a:r>
              <a:rPr lang="en-FI" sz="2200" dirty="0">
                <a:solidFill>
                  <a:srgbClr val="3DA7D3"/>
                </a:solidFill>
              </a:rPr>
              <a:t>AAAAA</a:t>
            </a:r>
          </a:p>
        </p:txBody>
      </p:sp>
      <p:pic>
        <p:nvPicPr>
          <p:cNvPr id="5" name="Picture 4" descr="A yellow sign with black text&#10;&#10;Description automatically generated">
            <a:extLst>
              <a:ext uri="{FF2B5EF4-FFF2-40B4-BE49-F238E27FC236}">
                <a16:creationId xmlns:a16="http://schemas.microsoft.com/office/drawing/2014/main" id="{9C712D19-213E-1EAE-4096-9A89BFB8D971}"/>
              </a:ext>
            </a:extLst>
          </p:cNvPr>
          <p:cNvPicPr>
            <a:picLocks noChangeAspect="1"/>
          </p:cNvPicPr>
          <p:nvPr/>
        </p:nvPicPr>
        <p:blipFill>
          <a:blip r:embed="rId11"/>
          <a:stretch>
            <a:fillRect/>
          </a:stretch>
        </p:blipFill>
        <p:spPr>
          <a:xfrm>
            <a:off x="603250" y="1302146"/>
            <a:ext cx="1451203" cy="1878763"/>
          </a:xfrm>
          <a:prstGeom prst="rect">
            <a:avLst/>
          </a:prstGeom>
        </p:spPr>
      </p:pic>
    </p:spTree>
    <p:extLst>
      <p:ext uri="{BB962C8B-B14F-4D97-AF65-F5344CB8AC3E}">
        <p14:creationId xmlns:p14="http://schemas.microsoft.com/office/powerpoint/2010/main" val="2171734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0E1-19B8-AE8E-EC4B-B8084AF6666A}"/>
              </a:ext>
            </a:extLst>
          </p:cNvPr>
          <p:cNvSpPr>
            <a:spLocks noGrp="1"/>
          </p:cNvSpPr>
          <p:nvPr>
            <p:ph type="title"/>
          </p:nvPr>
        </p:nvSpPr>
        <p:spPr>
          <a:xfrm>
            <a:off x="753527" y="180459"/>
            <a:ext cx="10515600" cy="1325563"/>
          </a:xfrm>
        </p:spPr>
        <p:txBody>
          <a:bodyPr>
            <a:normAutofit/>
          </a:bodyPr>
          <a:lstStyle/>
          <a:p>
            <a:r>
              <a:rPr lang="en-GB" dirty="0"/>
              <a:t>The Double Diamond</a:t>
            </a:r>
            <a:endParaRPr lang="en-FI" dirty="0"/>
          </a:p>
        </p:txBody>
      </p:sp>
      <p:sp>
        <p:nvSpPr>
          <p:cNvPr id="4" name="Rounded Rectangle 3">
            <a:extLst>
              <a:ext uri="{FF2B5EF4-FFF2-40B4-BE49-F238E27FC236}">
                <a16:creationId xmlns:a16="http://schemas.microsoft.com/office/drawing/2014/main" id="{DF2C0CA9-0DE6-22F6-4DEA-EA5CB7607ABA}"/>
              </a:ext>
            </a:extLst>
          </p:cNvPr>
          <p:cNvSpPr/>
          <p:nvPr/>
        </p:nvSpPr>
        <p:spPr>
          <a:xfrm rot="2535012">
            <a:off x="1745105" y="2281836"/>
            <a:ext cx="3493699" cy="3451558"/>
          </a:xfrm>
          <a:prstGeom prst="roundRect">
            <a:avLst/>
          </a:prstGeom>
          <a:solidFill>
            <a:srgbClr val="78D0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ounded Rectangle 4">
            <a:extLst>
              <a:ext uri="{FF2B5EF4-FFF2-40B4-BE49-F238E27FC236}">
                <a16:creationId xmlns:a16="http://schemas.microsoft.com/office/drawing/2014/main" id="{0C6DC263-5BF8-C807-A65F-79CF10667775}"/>
              </a:ext>
            </a:extLst>
          </p:cNvPr>
          <p:cNvSpPr/>
          <p:nvPr/>
        </p:nvSpPr>
        <p:spPr>
          <a:xfrm rot="2521235">
            <a:off x="6889525" y="2178224"/>
            <a:ext cx="3451558" cy="3451558"/>
          </a:xfrm>
          <a:prstGeom prst="roundRect">
            <a:avLst/>
          </a:prstGeom>
          <a:solidFill>
            <a:srgbClr val="59CB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7" name="Straight Connector 6">
            <a:extLst>
              <a:ext uri="{FF2B5EF4-FFF2-40B4-BE49-F238E27FC236}">
                <a16:creationId xmlns:a16="http://schemas.microsoft.com/office/drawing/2014/main" id="{78276BE5-B0FF-E4DB-B101-6FD6336A47DA}"/>
              </a:ext>
            </a:extLst>
          </p:cNvPr>
          <p:cNvCxnSpPr>
            <a:cxnSpLocks/>
          </p:cNvCxnSpPr>
          <p:nvPr/>
        </p:nvCxnSpPr>
        <p:spPr>
          <a:xfrm>
            <a:off x="3436018" y="2088868"/>
            <a:ext cx="0" cy="3809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5DF366-AB98-1FC9-0CD6-62E465570F55}"/>
              </a:ext>
            </a:extLst>
          </p:cNvPr>
          <p:cNvCxnSpPr>
            <a:cxnSpLocks/>
          </p:cNvCxnSpPr>
          <p:nvPr/>
        </p:nvCxnSpPr>
        <p:spPr>
          <a:xfrm>
            <a:off x="8644512" y="1905044"/>
            <a:ext cx="0" cy="3809159"/>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01A17B-C37C-30CE-CB20-A566C77C21E4}"/>
              </a:ext>
            </a:extLst>
          </p:cNvPr>
          <p:cNvSpPr txBox="1"/>
          <p:nvPr/>
        </p:nvSpPr>
        <p:spPr>
          <a:xfrm>
            <a:off x="4168588" y="6308209"/>
            <a:ext cx="7632026" cy="369332"/>
          </a:xfrm>
          <a:prstGeom prst="rect">
            <a:avLst/>
          </a:prstGeom>
          <a:noFill/>
        </p:spPr>
        <p:txBody>
          <a:bodyPr wrap="none" rtlCol="0">
            <a:spAutoFit/>
          </a:bodyPr>
          <a:lstStyle/>
          <a:p>
            <a:r>
              <a:rPr lang="en-GB" dirty="0">
                <a:solidFill>
                  <a:srgbClr val="2B4C89"/>
                </a:solidFill>
              </a:rPr>
              <a:t>Source: https://</a:t>
            </a:r>
            <a:r>
              <a:rPr lang="en-GB" dirty="0" err="1">
                <a:solidFill>
                  <a:srgbClr val="2B4C89"/>
                </a:solidFill>
              </a:rPr>
              <a:t>www.designcouncil.org.uk</a:t>
            </a:r>
            <a:r>
              <a:rPr lang="en-GB" dirty="0">
                <a:solidFill>
                  <a:srgbClr val="2B4C89"/>
                </a:solidFill>
              </a:rPr>
              <a:t>/our-resources/the-double-diamond/</a:t>
            </a:r>
            <a:endParaRPr lang="en-FI" dirty="0">
              <a:solidFill>
                <a:srgbClr val="2B4C89"/>
              </a:solidFill>
            </a:endParaRPr>
          </a:p>
        </p:txBody>
      </p:sp>
      <p:sp>
        <p:nvSpPr>
          <p:cNvPr id="13" name="TextBox 12">
            <a:extLst>
              <a:ext uri="{FF2B5EF4-FFF2-40B4-BE49-F238E27FC236}">
                <a16:creationId xmlns:a16="http://schemas.microsoft.com/office/drawing/2014/main" id="{BABB7BA6-85DE-A3A3-37A9-166898C205CC}"/>
              </a:ext>
            </a:extLst>
          </p:cNvPr>
          <p:cNvSpPr txBox="1"/>
          <p:nvPr/>
        </p:nvSpPr>
        <p:spPr>
          <a:xfrm rot="2387793">
            <a:off x="1753330" y="4762853"/>
            <a:ext cx="1527021" cy="492443"/>
          </a:xfrm>
          <a:prstGeom prst="rect">
            <a:avLst/>
          </a:prstGeom>
          <a:noFill/>
        </p:spPr>
        <p:txBody>
          <a:bodyPr wrap="square" rtlCol="0">
            <a:spAutoFit/>
          </a:bodyPr>
          <a:lstStyle/>
          <a:p>
            <a:r>
              <a:rPr lang="en-FI" sz="2600" b="1" dirty="0">
                <a:solidFill>
                  <a:srgbClr val="2B4C89"/>
                </a:solidFill>
              </a:rPr>
              <a:t>Discovery</a:t>
            </a:r>
          </a:p>
        </p:txBody>
      </p:sp>
      <p:sp>
        <p:nvSpPr>
          <p:cNvPr id="14" name="TextBox 13">
            <a:extLst>
              <a:ext uri="{FF2B5EF4-FFF2-40B4-BE49-F238E27FC236}">
                <a16:creationId xmlns:a16="http://schemas.microsoft.com/office/drawing/2014/main" id="{53C5B715-00CB-D185-8D92-A6CF348592E9}"/>
              </a:ext>
            </a:extLst>
          </p:cNvPr>
          <p:cNvSpPr txBox="1"/>
          <p:nvPr/>
        </p:nvSpPr>
        <p:spPr>
          <a:xfrm rot="18736424">
            <a:off x="3774980" y="4838486"/>
            <a:ext cx="1180131" cy="492443"/>
          </a:xfrm>
          <a:prstGeom prst="rect">
            <a:avLst/>
          </a:prstGeom>
          <a:noFill/>
        </p:spPr>
        <p:txBody>
          <a:bodyPr wrap="square" rtlCol="0">
            <a:spAutoFit/>
          </a:bodyPr>
          <a:lstStyle/>
          <a:p>
            <a:r>
              <a:rPr lang="en-FI" sz="2600" b="1" dirty="0">
                <a:solidFill>
                  <a:srgbClr val="2B4C89"/>
                </a:solidFill>
              </a:rPr>
              <a:t>Deifine</a:t>
            </a:r>
          </a:p>
        </p:txBody>
      </p:sp>
      <p:sp>
        <p:nvSpPr>
          <p:cNvPr id="15" name="TextBox 14">
            <a:extLst>
              <a:ext uri="{FF2B5EF4-FFF2-40B4-BE49-F238E27FC236}">
                <a16:creationId xmlns:a16="http://schemas.microsoft.com/office/drawing/2014/main" id="{C313D692-0034-781F-83EF-50135577476E}"/>
              </a:ext>
            </a:extLst>
          </p:cNvPr>
          <p:cNvSpPr txBox="1"/>
          <p:nvPr/>
        </p:nvSpPr>
        <p:spPr>
          <a:xfrm rot="18659127">
            <a:off x="8953712" y="4592381"/>
            <a:ext cx="1167435" cy="492443"/>
          </a:xfrm>
          <a:prstGeom prst="rect">
            <a:avLst/>
          </a:prstGeom>
          <a:noFill/>
        </p:spPr>
        <p:txBody>
          <a:bodyPr wrap="square" rtlCol="0">
            <a:spAutoFit/>
          </a:bodyPr>
          <a:lstStyle/>
          <a:p>
            <a:r>
              <a:rPr lang="en-FI" sz="2600" b="1" dirty="0">
                <a:solidFill>
                  <a:srgbClr val="2B4C89"/>
                </a:solidFill>
              </a:rPr>
              <a:t>Deliver</a:t>
            </a:r>
          </a:p>
        </p:txBody>
      </p:sp>
      <p:sp>
        <p:nvSpPr>
          <p:cNvPr id="16" name="TextBox 15">
            <a:extLst>
              <a:ext uri="{FF2B5EF4-FFF2-40B4-BE49-F238E27FC236}">
                <a16:creationId xmlns:a16="http://schemas.microsoft.com/office/drawing/2014/main" id="{B03FE48C-B958-3A80-5552-3122BA40EDC4}"/>
              </a:ext>
            </a:extLst>
          </p:cNvPr>
          <p:cNvSpPr txBox="1"/>
          <p:nvPr/>
        </p:nvSpPr>
        <p:spPr>
          <a:xfrm rot="2507432">
            <a:off x="6952450" y="4602067"/>
            <a:ext cx="1492845" cy="492443"/>
          </a:xfrm>
          <a:prstGeom prst="rect">
            <a:avLst/>
          </a:prstGeom>
          <a:noFill/>
        </p:spPr>
        <p:txBody>
          <a:bodyPr wrap="square" rtlCol="0">
            <a:spAutoFit/>
          </a:bodyPr>
          <a:lstStyle/>
          <a:p>
            <a:r>
              <a:rPr lang="en-FI" sz="2600" b="1" dirty="0">
                <a:solidFill>
                  <a:srgbClr val="2B4C89"/>
                </a:solidFill>
              </a:rPr>
              <a:t>Develope</a:t>
            </a:r>
          </a:p>
        </p:txBody>
      </p:sp>
      <p:sp>
        <p:nvSpPr>
          <p:cNvPr id="17" name="Oval 16">
            <a:extLst>
              <a:ext uri="{FF2B5EF4-FFF2-40B4-BE49-F238E27FC236}">
                <a16:creationId xmlns:a16="http://schemas.microsoft.com/office/drawing/2014/main" id="{3975E67F-2C80-EF1A-E6E5-559C012A26F8}"/>
              </a:ext>
            </a:extLst>
          </p:cNvPr>
          <p:cNvSpPr/>
          <p:nvPr/>
        </p:nvSpPr>
        <p:spPr>
          <a:xfrm>
            <a:off x="5456175" y="3271993"/>
            <a:ext cx="1264023" cy="1264023"/>
          </a:xfrm>
          <a:prstGeom prst="ellipse">
            <a:avLst/>
          </a:prstGeom>
          <a:solidFill>
            <a:srgbClr val="2680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TextBox 5">
            <a:extLst>
              <a:ext uri="{FF2B5EF4-FFF2-40B4-BE49-F238E27FC236}">
                <a16:creationId xmlns:a16="http://schemas.microsoft.com/office/drawing/2014/main" id="{FB529510-B63D-470F-8AA9-468C8ECB6EAD}"/>
              </a:ext>
            </a:extLst>
          </p:cNvPr>
          <p:cNvSpPr txBox="1"/>
          <p:nvPr/>
        </p:nvSpPr>
        <p:spPr>
          <a:xfrm>
            <a:off x="753527" y="1009638"/>
            <a:ext cx="9651892" cy="830997"/>
          </a:xfrm>
          <a:prstGeom prst="rect">
            <a:avLst/>
          </a:prstGeom>
          <a:noFill/>
        </p:spPr>
        <p:txBody>
          <a:bodyPr wrap="square" rtlCol="0">
            <a:spAutoFit/>
          </a:bodyPr>
          <a:lstStyle/>
          <a:p>
            <a:r>
              <a:rPr lang="en-GB" sz="1600" dirty="0"/>
              <a:t>“</a:t>
            </a:r>
            <a:r>
              <a:rPr lang="en-GB" sz="1600" i="1" dirty="0"/>
              <a:t>Design Council’s presented Double Diamond, a design process to designers and non-designers alike. The two diamonds represent a process of exploring an issue more widely or deeply (divergent thinking) and then taking focused action (convergent thinking). </a:t>
            </a:r>
            <a:r>
              <a:rPr lang="en-GB" sz="1600" dirty="0"/>
              <a:t>“</a:t>
            </a:r>
            <a:endParaRPr lang="en-FI" sz="1600" dirty="0"/>
          </a:p>
        </p:txBody>
      </p:sp>
    </p:spTree>
    <p:extLst>
      <p:ext uri="{BB962C8B-B14F-4D97-AF65-F5344CB8AC3E}">
        <p14:creationId xmlns:p14="http://schemas.microsoft.com/office/powerpoint/2010/main" val="277683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71DE-5F85-B6CD-8200-71A48E805219}"/>
              </a:ext>
            </a:extLst>
          </p:cNvPr>
          <p:cNvSpPr>
            <a:spLocks noGrp="1"/>
          </p:cNvSpPr>
          <p:nvPr>
            <p:ph type="title"/>
          </p:nvPr>
        </p:nvSpPr>
        <p:spPr/>
        <p:txBody>
          <a:bodyPr/>
          <a:lstStyle/>
          <a:p>
            <a:r>
              <a:rPr lang="en-FI" sz="2800" dirty="0"/>
              <a:t>Something extra</a:t>
            </a:r>
            <a:br>
              <a:rPr lang="en-FI" dirty="0"/>
            </a:br>
            <a:r>
              <a:rPr lang="en-FI" dirty="0"/>
              <a:t>Lessons from Finnish education</a:t>
            </a:r>
          </a:p>
        </p:txBody>
      </p:sp>
      <p:sp>
        <p:nvSpPr>
          <p:cNvPr id="3" name="Content Placeholder 2">
            <a:extLst>
              <a:ext uri="{FF2B5EF4-FFF2-40B4-BE49-F238E27FC236}">
                <a16:creationId xmlns:a16="http://schemas.microsoft.com/office/drawing/2014/main" id="{686D73AA-7433-2AA7-6818-F9B796500075}"/>
              </a:ext>
            </a:extLst>
          </p:cNvPr>
          <p:cNvSpPr>
            <a:spLocks noGrp="1"/>
          </p:cNvSpPr>
          <p:nvPr>
            <p:ph idx="1"/>
          </p:nvPr>
        </p:nvSpPr>
        <p:spPr/>
        <p:txBody>
          <a:bodyPr>
            <a:normAutofit fontScale="70000" lnSpcReduction="20000"/>
          </a:bodyPr>
          <a:lstStyle/>
          <a:p>
            <a:pPr marL="0" indent="0">
              <a:buNone/>
            </a:pPr>
            <a:r>
              <a:rPr lang="sv-SE" dirty="0"/>
              <a:t>For </a:t>
            </a:r>
            <a:r>
              <a:rPr lang="sv-SE" dirty="0" err="1"/>
              <a:t>those</a:t>
            </a:r>
            <a:r>
              <a:rPr lang="sv-SE" dirty="0"/>
              <a:t> </a:t>
            </a:r>
            <a:r>
              <a:rPr lang="sv-SE" dirty="0" err="1"/>
              <a:t>interested</a:t>
            </a:r>
            <a:r>
              <a:rPr lang="sv-SE" dirty="0"/>
              <a:t> in </a:t>
            </a:r>
            <a:r>
              <a:rPr lang="sv-SE" dirty="0" err="1"/>
              <a:t>Finnish</a:t>
            </a:r>
            <a:r>
              <a:rPr lang="sv-SE" dirty="0"/>
              <a:t> </a:t>
            </a:r>
            <a:r>
              <a:rPr lang="sv-SE" dirty="0" err="1"/>
              <a:t>education</a:t>
            </a:r>
            <a:endParaRPr lang="sv-SE" dirty="0"/>
          </a:p>
          <a:p>
            <a:pPr marL="0" indent="0">
              <a:buNone/>
            </a:pPr>
            <a:r>
              <a:rPr lang="sv-SE" dirty="0"/>
              <a:t>Pasi Sahlberg talks </a:t>
            </a:r>
            <a:r>
              <a:rPr lang="sv-SE" dirty="0" err="1"/>
              <a:t>about</a:t>
            </a:r>
            <a:r>
              <a:rPr lang="sv-SE" dirty="0"/>
              <a:t> it in </a:t>
            </a:r>
            <a:r>
              <a:rPr lang="sv-SE" dirty="0" err="1"/>
              <a:t>these</a:t>
            </a:r>
            <a:r>
              <a:rPr lang="sv-SE" dirty="0"/>
              <a:t> videos</a:t>
            </a:r>
          </a:p>
          <a:p>
            <a:pPr marL="0" indent="0">
              <a:buNone/>
            </a:pPr>
            <a:endParaRPr lang="en-FI" dirty="0"/>
          </a:p>
          <a:p>
            <a:pPr marL="0" indent="0" algn="l">
              <a:buNone/>
            </a:pPr>
            <a:r>
              <a:rPr lang="en-GB" i="0" u="none" strike="noStrike" dirty="0">
                <a:solidFill>
                  <a:srgbClr val="0F0F0F"/>
                </a:solidFill>
                <a:effectLst/>
                <a:latin typeface="YouTube Sans"/>
              </a:rPr>
              <a:t>'What if Finland's Great Teachers Taught in Your Schools?' </a:t>
            </a:r>
            <a:r>
              <a:rPr lang="en-GB" dirty="0"/>
              <a:t>| </a:t>
            </a:r>
            <a:r>
              <a:rPr lang="en-GB" i="0" u="none" strike="noStrike" dirty="0" err="1">
                <a:solidFill>
                  <a:srgbClr val="0F0F0F"/>
                </a:solidFill>
                <a:effectLst/>
                <a:latin typeface="YouTube Sans"/>
              </a:rPr>
              <a:t>Pasi</a:t>
            </a:r>
            <a:r>
              <a:rPr lang="en-GB" i="0" u="none" strike="noStrike" dirty="0">
                <a:solidFill>
                  <a:srgbClr val="0F0F0F"/>
                </a:solidFill>
                <a:effectLst/>
                <a:latin typeface="YouTube Sans"/>
              </a:rPr>
              <a:t> </a:t>
            </a:r>
            <a:r>
              <a:rPr lang="en-GB" i="0" u="none" strike="noStrike" dirty="0" err="1">
                <a:solidFill>
                  <a:srgbClr val="0F0F0F"/>
                </a:solidFill>
                <a:effectLst/>
                <a:latin typeface="YouTube Sans"/>
              </a:rPr>
              <a:t>Sahlberg</a:t>
            </a:r>
            <a:r>
              <a:rPr lang="en-GB" i="0" u="none" strike="noStrike" dirty="0">
                <a:solidFill>
                  <a:srgbClr val="0F0F0F"/>
                </a:solidFill>
                <a:effectLst/>
                <a:latin typeface="YouTube Sans"/>
              </a:rPr>
              <a:t> </a:t>
            </a:r>
          </a:p>
          <a:p>
            <a:pPr marL="0" indent="0">
              <a:buNone/>
            </a:pPr>
            <a:r>
              <a:rPr lang="en-GB" dirty="0">
                <a:hlinkClick r:id="rId3"/>
              </a:rPr>
              <a:t>https://youtu.be/ERvh0hZ6uP8</a:t>
            </a:r>
            <a:r>
              <a:rPr lang="en-GB" dirty="0"/>
              <a:t> [16:54]</a:t>
            </a:r>
            <a:endParaRPr lang="en-FI" dirty="0"/>
          </a:p>
          <a:p>
            <a:pPr marL="0" indent="0">
              <a:buNone/>
            </a:pPr>
            <a:endParaRPr lang="en-GB" dirty="0"/>
          </a:p>
          <a:p>
            <a:pPr marL="0" indent="0">
              <a:buNone/>
            </a:pPr>
            <a:r>
              <a:rPr lang="en-GB" dirty="0" err="1"/>
              <a:t>Pasi</a:t>
            </a:r>
            <a:r>
              <a:rPr lang="en-GB" dirty="0"/>
              <a:t> </a:t>
            </a:r>
            <a:r>
              <a:rPr lang="en-GB" dirty="0" err="1"/>
              <a:t>Sahlberg</a:t>
            </a:r>
            <a:r>
              <a:rPr lang="en-GB" dirty="0"/>
              <a:t> | Finnish Lessons: What the World Can Learn from Educational Change in Finland [1:28:00]</a:t>
            </a:r>
          </a:p>
          <a:p>
            <a:r>
              <a:rPr lang="en-GB" dirty="0">
                <a:hlinkClick r:id="rId4"/>
              </a:rPr>
              <a:t>https://youtu.be/WeMM-hL0KFY</a:t>
            </a:r>
            <a:r>
              <a:rPr lang="en-GB" dirty="0"/>
              <a:t> </a:t>
            </a:r>
          </a:p>
          <a:p>
            <a:endParaRPr lang="en-GB" dirty="0"/>
          </a:p>
          <a:p>
            <a:pPr marL="0" indent="0">
              <a:buNone/>
            </a:pPr>
            <a:r>
              <a:rPr lang="en-GB" dirty="0"/>
              <a:t>Excellence &amp; Equity - How To Make Change Happen At Scale? | </a:t>
            </a:r>
            <a:r>
              <a:rPr lang="en-GB" dirty="0" err="1"/>
              <a:t>Pasi</a:t>
            </a:r>
            <a:r>
              <a:rPr lang="en-GB" dirty="0"/>
              <a:t> </a:t>
            </a:r>
            <a:r>
              <a:rPr lang="en-GB" dirty="0" err="1"/>
              <a:t>Sahlberg</a:t>
            </a:r>
            <a:r>
              <a:rPr lang="en-GB" dirty="0"/>
              <a:t> | </a:t>
            </a:r>
            <a:r>
              <a:rPr lang="en-GB" dirty="0" err="1"/>
              <a:t>HundrED</a:t>
            </a:r>
            <a:r>
              <a:rPr lang="en-GB" dirty="0"/>
              <a:t> Summit 2018</a:t>
            </a:r>
          </a:p>
          <a:p>
            <a:r>
              <a:rPr lang="en-GB" dirty="0">
                <a:hlinkClick r:id="rId5"/>
              </a:rPr>
              <a:t>https://youtu.be/UKZzGRFzrI4</a:t>
            </a:r>
            <a:r>
              <a:rPr lang="en-GB" dirty="0"/>
              <a:t> </a:t>
            </a:r>
          </a:p>
          <a:p>
            <a:endParaRPr lang="en-FI" dirty="0"/>
          </a:p>
        </p:txBody>
      </p:sp>
    </p:spTree>
    <p:extLst>
      <p:ext uri="{BB962C8B-B14F-4D97-AF65-F5344CB8AC3E}">
        <p14:creationId xmlns:p14="http://schemas.microsoft.com/office/powerpoint/2010/main" val="413854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96BCE5-1134-E780-BA73-F0BC16348600}"/>
              </a:ext>
            </a:extLst>
          </p:cNvPr>
          <p:cNvSpPr txBox="1"/>
          <p:nvPr/>
        </p:nvSpPr>
        <p:spPr>
          <a:xfrm>
            <a:off x="4005943" y="2819400"/>
            <a:ext cx="4180114" cy="1754326"/>
          </a:xfrm>
          <a:prstGeom prst="rect">
            <a:avLst/>
          </a:prstGeom>
          <a:noFill/>
        </p:spPr>
        <p:txBody>
          <a:bodyPr wrap="square" rtlCol="0">
            <a:spAutoFit/>
          </a:bodyPr>
          <a:lstStyle/>
          <a:p>
            <a:pPr algn="ctr"/>
            <a:r>
              <a:rPr lang="en-FI" dirty="0"/>
              <a:t>Contact:</a:t>
            </a:r>
          </a:p>
          <a:p>
            <a:pPr algn="ctr"/>
            <a:r>
              <a:rPr lang="en-FI" dirty="0"/>
              <a:t>Anitra Arkko</a:t>
            </a:r>
          </a:p>
          <a:p>
            <a:pPr algn="ctr"/>
            <a:r>
              <a:rPr lang="en-FI" dirty="0"/>
              <a:t>Suomen kristillinen yhteiskoulu, Finland</a:t>
            </a:r>
          </a:p>
          <a:p>
            <a:pPr algn="ctr"/>
            <a:r>
              <a:rPr lang="en-GB" dirty="0"/>
              <a:t>a</a:t>
            </a:r>
            <a:r>
              <a:rPr lang="en-FI" dirty="0"/>
              <a:t>nitra.arkko@skyk.fi</a:t>
            </a:r>
          </a:p>
          <a:p>
            <a:pPr algn="ctr"/>
            <a:endParaRPr lang="en-FI" dirty="0"/>
          </a:p>
          <a:p>
            <a:pPr algn="ctr"/>
            <a:endParaRPr lang="en-FI" dirty="0"/>
          </a:p>
        </p:txBody>
      </p:sp>
    </p:spTree>
    <p:extLst>
      <p:ext uri="{BB962C8B-B14F-4D97-AF65-F5344CB8AC3E}">
        <p14:creationId xmlns:p14="http://schemas.microsoft.com/office/powerpoint/2010/main" val="338083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cloud, eagle, outdoor&#10;&#10;Description automatically generated">
            <a:extLst>
              <a:ext uri="{FF2B5EF4-FFF2-40B4-BE49-F238E27FC236}">
                <a16:creationId xmlns:a16="http://schemas.microsoft.com/office/drawing/2014/main" id="{3E329FE2-FB36-5B02-6CA0-119998231F45}"/>
              </a:ext>
            </a:extLst>
          </p:cNvPr>
          <p:cNvPicPr>
            <a:picLocks noChangeAspect="1"/>
          </p:cNvPicPr>
          <p:nvPr/>
        </p:nvPicPr>
        <p:blipFill rotWithShape="1">
          <a:blip r:embed="rId3"/>
          <a:srcRect b="548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5DF2C33-5226-0A6F-4C54-73BD3A4362E7}"/>
              </a:ext>
            </a:extLst>
          </p:cNvPr>
          <p:cNvSpPr txBox="1"/>
          <p:nvPr/>
        </p:nvSpPr>
        <p:spPr>
          <a:xfrm>
            <a:off x="447417" y="4659181"/>
            <a:ext cx="11544300" cy="1015663"/>
          </a:xfrm>
          <a:prstGeom prst="rect">
            <a:avLst/>
          </a:prstGeom>
          <a:noFill/>
        </p:spPr>
        <p:txBody>
          <a:bodyPr wrap="square">
            <a:spAutoFit/>
          </a:bodyPr>
          <a:lstStyle/>
          <a:p>
            <a:r>
              <a:rPr lang="en-FI" sz="6000" b="1" dirty="0">
                <a:solidFill>
                  <a:schemeClr val="bg1"/>
                </a:solidFill>
              </a:rPr>
              <a:t>OFFER MORE THAN A SINGLE SKILL</a:t>
            </a:r>
          </a:p>
        </p:txBody>
      </p:sp>
      <p:sp>
        <p:nvSpPr>
          <p:cNvPr id="2" name="TextBox 1">
            <a:extLst>
              <a:ext uri="{FF2B5EF4-FFF2-40B4-BE49-F238E27FC236}">
                <a16:creationId xmlns:a16="http://schemas.microsoft.com/office/drawing/2014/main" id="{79E075B1-1D1D-63C7-2305-5F95A61F485C}"/>
              </a:ext>
            </a:extLst>
          </p:cNvPr>
          <p:cNvSpPr txBox="1"/>
          <p:nvPr/>
        </p:nvSpPr>
        <p:spPr>
          <a:xfrm>
            <a:off x="10783245" y="6452112"/>
            <a:ext cx="1208472" cy="276999"/>
          </a:xfrm>
          <a:prstGeom prst="rect">
            <a:avLst/>
          </a:prstGeom>
          <a:noFill/>
        </p:spPr>
        <p:txBody>
          <a:bodyPr wrap="none" rtlCol="0">
            <a:spAutoFit/>
          </a:bodyPr>
          <a:lstStyle/>
          <a:p>
            <a:r>
              <a:rPr lang="en-FI" sz="1200" dirty="0"/>
              <a:t>(image: Pixabay)</a:t>
            </a:r>
          </a:p>
        </p:txBody>
      </p:sp>
    </p:spTree>
    <p:extLst>
      <p:ext uri="{BB962C8B-B14F-4D97-AF65-F5344CB8AC3E}">
        <p14:creationId xmlns:p14="http://schemas.microsoft.com/office/powerpoint/2010/main" val="6482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hool of fish swimming in a tank&#10;&#10;Description automatically generated with low confidence">
            <a:extLst>
              <a:ext uri="{FF2B5EF4-FFF2-40B4-BE49-F238E27FC236}">
                <a16:creationId xmlns:a16="http://schemas.microsoft.com/office/drawing/2014/main" id="{A49C777F-517F-D960-06EF-19E4F26C1E73}"/>
              </a:ext>
            </a:extLst>
          </p:cNvPr>
          <p:cNvPicPr>
            <a:picLocks noChangeAspect="1"/>
          </p:cNvPicPr>
          <p:nvPr/>
        </p:nvPicPr>
        <p:blipFill rotWithShape="1">
          <a:blip r:embed="rId3"/>
          <a:srcRect t="7470" b="827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016FBF7-4E35-7827-4424-8660BEEAEFAD}"/>
              </a:ext>
            </a:extLst>
          </p:cNvPr>
          <p:cNvSpPr txBox="1"/>
          <p:nvPr/>
        </p:nvSpPr>
        <p:spPr>
          <a:xfrm>
            <a:off x="1817720" y="1779374"/>
            <a:ext cx="7899085" cy="2862322"/>
          </a:xfrm>
          <a:prstGeom prst="rect">
            <a:avLst/>
          </a:prstGeom>
          <a:noFill/>
        </p:spPr>
        <p:txBody>
          <a:bodyPr wrap="none" rtlCol="0">
            <a:spAutoFit/>
          </a:bodyPr>
          <a:lstStyle/>
          <a:p>
            <a:pPr algn="ctr"/>
            <a:r>
              <a:rPr lang="en-FI" sz="6000" b="1" dirty="0">
                <a:solidFill>
                  <a:schemeClr val="bg1"/>
                </a:solidFill>
              </a:rPr>
              <a:t>MORE SKILLS </a:t>
            </a:r>
          </a:p>
          <a:p>
            <a:pPr algn="ctr"/>
            <a:r>
              <a:rPr lang="en-FI" sz="6000" b="1" dirty="0">
                <a:solidFill>
                  <a:schemeClr val="bg1"/>
                </a:solidFill>
              </a:rPr>
              <a:t>&amp; </a:t>
            </a:r>
          </a:p>
          <a:p>
            <a:pPr algn="ctr"/>
            <a:r>
              <a:rPr lang="en-FI" sz="6000" b="1" dirty="0">
                <a:solidFill>
                  <a:schemeClr val="bg1"/>
                </a:solidFill>
              </a:rPr>
              <a:t>LEARNING EXPERIENCES</a:t>
            </a:r>
          </a:p>
        </p:txBody>
      </p:sp>
      <p:sp>
        <p:nvSpPr>
          <p:cNvPr id="2" name="TextBox 1">
            <a:extLst>
              <a:ext uri="{FF2B5EF4-FFF2-40B4-BE49-F238E27FC236}">
                <a16:creationId xmlns:a16="http://schemas.microsoft.com/office/drawing/2014/main" id="{10B26FD7-64A7-595D-8384-24973655D5AD}"/>
              </a:ext>
            </a:extLst>
          </p:cNvPr>
          <p:cNvSpPr txBox="1"/>
          <p:nvPr/>
        </p:nvSpPr>
        <p:spPr>
          <a:xfrm>
            <a:off x="10783245" y="6452112"/>
            <a:ext cx="1208472" cy="276999"/>
          </a:xfrm>
          <a:prstGeom prst="rect">
            <a:avLst/>
          </a:prstGeom>
          <a:noFill/>
        </p:spPr>
        <p:txBody>
          <a:bodyPr wrap="none" rtlCol="0">
            <a:spAutoFit/>
          </a:bodyPr>
          <a:lstStyle/>
          <a:p>
            <a:r>
              <a:rPr lang="en-FI" sz="1200" dirty="0">
                <a:solidFill>
                  <a:schemeClr val="bg1"/>
                </a:solidFill>
              </a:rPr>
              <a:t>(image: Pixabay)</a:t>
            </a:r>
          </a:p>
        </p:txBody>
      </p:sp>
    </p:spTree>
    <p:extLst>
      <p:ext uri="{BB962C8B-B14F-4D97-AF65-F5344CB8AC3E}">
        <p14:creationId xmlns:p14="http://schemas.microsoft.com/office/powerpoint/2010/main" val="620704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urfing in the ocean with a shark behind him&#10;&#10;Description automatically generated with low confidence">
            <a:extLst>
              <a:ext uri="{FF2B5EF4-FFF2-40B4-BE49-F238E27FC236}">
                <a16:creationId xmlns:a16="http://schemas.microsoft.com/office/drawing/2014/main" id="{F86098C6-CFFB-A72C-ECB5-836293572BE1}"/>
              </a:ext>
            </a:extLst>
          </p:cNvPr>
          <p:cNvPicPr>
            <a:picLocks noChangeAspect="1"/>
          </p:cNvPicPr>
          <p:nvPr/>
        </p:nvPicPr>
        <p:blipFill rotWithShape="1">
          <a:blip r:embed="rId3"/>
          <a:srcRect r="1820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B8F37F7-6E58-A9AE-5E8E-224FB0335354}"/>
              </a:ext>
            </a:extLst>
          </p:cNvPr>
          <p:cNvSpPr txBox="1"/>
          <p:nvPr/>
        </p:nvSpPr>
        <p:spPr>
          <a:xfrm>
            <a:off x="656496" y="2547987"/>
            <a:ext cx="10914526" cy="646331"/>
          </a:xfrm>
          <a:prstGeom prst="rect">
            <a:avLst/>
          </a:prstGeom>
          <a:noFill/>
        </p:spPr>
        <p:txBody>
          <a:bodyPr wrap="none" rtlCol="0">
            <a:spAutoFit/>
          </a:bodyPr>
          <a:lstStyle/>
          <a:p>
            <a:r>
              <a:rPr lang="en-FI" sz="3600" b="1" dirty="0"/>
              <a:t>A CHALLENGING AND CONSTANTLY CHANGING WORLD?</a:t>
            </a:r>
          </a:p>
        </p:txBody>
      </p:sp>
      <p:sp>
        <p:nvSpPr>
          <p:cNvPr id="2" name="TextBox 1">
            <a:extLst>
              <a:ext uri="{FF2B5EF4-FFF2-40B4-BE49-F238E27FC236}">
                <a16:creationId xmlns:a16="http://schemas.microsoft.com/office/drawing/2014/main" id="{3C357F46-2DD7-D161-4E17-27FB6D02D828}"/>
              </a:ext>
            </a:extLst>
          </p:cNvPr>
          <p:cNvSpPr txBox="1"/>
          <p:nvPr/>
        </p:nvSpPr>
        <p:spPr>
          <a:xfrm>
            <a:off x="10783245" y="6452112"/>
            <a:ext cx="1208472" cy="276999"/>
          </a:xfrm>
          <a:prstGeom prst="rect">
            <a:avLst/>
          </a:prstGeom>
          <a:noFill/>
        </p:spPr>
        <p:txBody>
          <a:bodyPr wrap="none" rtlCol="0">
            <a:spAutoFit/>
          </a:bodyPr>
          <a:lstStyle/>
          <a:p>
            <a:r>
              <a:rPr lang="en-FI" sz="1200" dirty="0">
                <a:solidFill>
                  <a:schemeClr val="bg1"/>
                </a:solidFill>
              </a:rPr>
              <a:t>(image: Pixabay)</a:t>
            </a:r>
          </a:p>
        </p:txBody>
      </p:sp>
    </p:spTree>
    <p:extLst>
      <p:ext uri="{BB962C8B-B14F-4D97-AF65-F5344CB8AC3E}">
        <p14:creationId xmlns:p14="http://schemas.microsoft.com/office/powerpoint/2010/main" val="14092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cean_-_69949 (1080p)">
            <a:hlinkClick r:id="" action="ppaction://media"/>
            <a:extLst>
              <a:ext uri="{FF2B5EF4-FFF2-40B4-BE49-F238E27FC236}">
                <a16:creationId xmlns:a16="http://schemas.microsoft.com/office/drawing/2014/main" id="{169443F1-288F-2E6D-E2E8-E84789813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5809" y="0"/>
            <a:ext cx="11060382" cy="6221465"/>
          </a:xfrm>
          <a:prstGeom prst="rect">
            <a:avLst/>
          </a:prstGeom>
        </p:spPr>
      </p:pic>
      <p:sp>
        <p:nvSpPr>
          <p:cNvPr id="2" name="Title 1">
            <a:extLst>
              <a:ext uri="{FF2B5EF4-FFF2-40B4-BE49-F238E27FC236}">
                <a16:creationId xmlns:a16="http://schemas.microsoft.com/office/drawing/2014/main" id="{DDA5071E-5A6E-177A-4011-1DAC9CE6B25E}"/>
              </a:ext>
            </a:extLst>
          </p:cNvPr>
          <p:cNvSpPr>
            <a:spLocks noGrp="1"/>
          </p:cNvSpPr>
          <p:nvPr>
            <p:ph type="title"/>
          </p:nvPr>
        </p:nvSpPr>
        <p:spPr>
          <a:xfrm>
            <a:off x="652307" y="2899231"/>
            <a:ext cx="11060382" cy="1325563"/>
          </a:xfrm>
        </p:spPr>
        <p:txBody>
          <a:bodyPr>
            <a:noAutofit/>
          </a:bodyPr>
          <a:lstStyle/>
          <a:p>
            <a:r>
              <a:rPr lang="en-FI" sz="6400" b="1" dirty="0">
                <a:solidFill>
                  <a:schemeClr val="bg1"/>
                </a:solidFill>
                <a:latin typeface="+mn-lt"/>
              </a:rPr>
              <a:t>ADDED VALUE FOR THE FUTURE</a:t>
            </a:r>
          </a:p>
        </p:txBody>
      </p:sp>
      <p:sp>
        <p:nvSpPr>
          <p:cNvPr id="5" name="TextBox 4">
            <a:extLst>
              <a:ext uri="{FF2B5EF4-FFF2-40B4-BE49-F238E27FC236}">
                <a16:creationId xmlns:a16="http://schemas.microsoft.com/office/drawing/2014/main" id="{EA938035-F03F-6790-E60B-95DF532FC400}"/>
              </a:ext>
            </a:extLst>
          </p:cNvPr>
          <p:cNvSpPr txBox="1"/>
          <p:nvPr/>
        </p:nvSpPr>
        <p:spPr>
          <a:xfrm>
            <a:off x="11056883" y="2091559"/>
            <a:ext cx="184731" cy="369332"/>
          </a:xfrm>
          <a:prstGeom prst="rect">
            <a:avLst/>
          </a:prstGeom>
          <a:noFill/>
        </p:spPr>
        <p:txBody>
          <a:bodyPr wrap="none" rtlCol="0">
            <a:spAutoFit/>
          </a:bodyPr>
          <a:lstStyle/>
          <a:p>
            <a:endParaRPr lang="en-FI" dirty="0"/>
          </a:p>
        </p:txBody>
      </p:sp>
      <p:sp>
        <p:nvSpPr>
          <p:cNvPr id="3" name="TextBox 2">
            <a:extLst>
              <a:ext uri="{FF2B5EF4-FFF2-40B4-BE49-F238E27FC236}">
                <a16:creationId xmlns:a16="http://schemas.microsoft.com/office/drawing/2014/main" id="{5646A8B4-6BE3-1A0A-9636-9764991F74C5}"/>
              </a:ext>
            </a:extLst>
          </p:cNvPr>
          <p:cNvSpPr txBox="1"/>
          <p:nvPr/>
        </p:nvSpPr>
        <p:spPr>
          <a:xfrm>
            <a:off x="355486" y="6271358"/>
            <a:ext cx="11481028" cy="338554"/>
          </a:xfrm>
          <a:prstGeom prst="rect">
            <a:avLst/>
          </a:prstGeom>
          <a:noFill/>
        </p:spPr>
        <p:txBody>
          <a:bodyPr wrap="none" rtlCol="0">
            <a:spAutoFit/>
          </a:bodyPr>
          <a:lstStyle/>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We can use "design thinking" when we design learning and practices in school, through which we bring added value to our target group.</a:t>
            </a:r>
            <a:endParaRPr lang="en-FI" sz="1600" dirty="0"/>
          </a:p>
        </p:txBody>
      </p:sp>
    </p:spTree>
    <p:extLst>
      <p:ext uri="{BB962C8B-B14F-4D97-AF65-F5344CB8AC3E}">
        <p14:creationId xmlns:p14="http://schemas.microsoft.com/office/powerpoint/2010/main" val="145528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shing_reel_-_10047 (720p).mp4">
            <a:hlinkClick r:id="" action="ppaction://media"/>
            <a:extLst>
              <a:ext uri="{FF2B5EF4-FFF2-40B4-BE49-F238E27FC236}">
                <a16:creationId xmlns:a16="http://schemas.microsoft.com/office/drawing/2014/main" id="{9EAA13C3-537E-2D6C-1818-667CC78929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837" y="0"/>
            <a:ext cx="10790347" cy="6069570"/>
          </a:xfrm>
          <a:prstGeom prst="rect">
            <a:avLst/>
          </a:prstGeom>
        </p:spPr>
      </p:pic>
      <p:sp>
        <p:nvSpPr>
          <p:cNvPr id="5" name="Title 1">
            <a:extLst>
              <a:ext uri="{FF2B5EF4-FFF2-40B4-BE49-F238E27FC236}">
                <a16:creationId xmlns:a16="http://schemas.microsoft.com/office/drawing/2014/main" id="{231A9B15-C1FA-39AB-2DA1-6A6A5899F9B2}"/>
              </a:ext>
            </a:extLst>
          </p:cNvPr>
          <p:cNvSpPr txBox="1">
            <a:spLocks/>
          </p:cNvSpPr>
          <p:nvPr/>
        </p:nvSpPr>
        <p:spPr>
          <a:xfrm>
            <a:off x="783816" y="2363450"/>
            <a:ext cx="12047838" cy="160044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C84300"/>
                </a:solidFill>
                <a:latin typeface="Calibri" panose="020F0502020204030204" pitchFamily="34" charset="0"/>
              </a:rPr>
              <a:t>RE</a:t>
            </a:r>
            <a:r>
              <a:rPr lang="en-GB" sz="6000" b="1" dirty="0">
                <a:solidFill>
                  <a:schemeClr val="bg1"/>
                </a:solidFill>
                <a:latin typeface="Calibri" panose="020F0502020204030204" pitchFamily="34" charset="0"/>
              </a:rPr>
              <a:t>DESIGNING FOR WHAT</a:t>
            </a:r>
            <a:endParaRPr lang="en-FI" sz="6000" dirty="0">
              <a:solidFill>
                <a:schemeClr val="bg1"/>
              </a:solidFill>
            </a:endParaRPr>
          </a:p>
        </p:txBody>
      </p:sp>
      <p:sp>
        <p:nvSpPr>
          <p:cNvPr id="2" name="TextBox 1">
            <a:extLst>
              <a:ext uri="{FF2B5EF4-FFF2-40B4-BE49-F238E27FC236}">
                <a16:creationId xmlns:a16="http://schemas.microsoft.com/office/drawing/2014/main" id="{C0A1C1CA-18AC-D905-91B7-8B4764E48053}"/>
              </a:ext>
            </a:extLst>
          </p:cNvPr>
          <p:cNvSpPr txBox="1"/>
          <p:nvPr/>
        </p:nvSpPr>
        <p:spPr>
          <a:xfrm>
            <a:off x="10783245" y="6452112"/>
            <a:ext cx="1208472" cy="276999"/>
          </a:xfrm>
          <a:prstGeom prst="rect">
            <a:avLst/>
          </a:prstGeom>
          <a:noFill/>
        </p:spPr>
        <p:txBody>
          <a:bodyPr wrap="none" rtlCol="0">
            <a:spAutoFit/>
          </a:bodyPr>
          <a:lstStyle/>
          <a:p>
            <a:r>
              <a:rPr lang="en-FI" sz="1200" dirty="0"/>
              <a:t>(image: Pixabay)</a:t>
            </a:r>
          </a:p>
        </p:txBody>
      </p:sp>
      <p:sp>
        <p:nvSpPr>
          <p:cNvPr id="3" name="TextBox 2">
            <a:extLst>
              <a:ext uri="{FF2B5EF4-FFF2-40B4-BE49-F238E27FC236}">
                <a16:creationId xmlns:a16="http://schemas.microsoft.com/office/drawing/2014/main" id="{40218CD5-6B6D-E794-785B-F6F39A4CA5CE}"/>
              </a:ext>
            </a:extLst>
          </p:cNvPr>
          <p:cNvSpPr txBox="1"/>
          <p:nvPr/>
        </p:nvSpPr>
        <p:spPr>
          <a:xfrm>
            <a:off x="597134" y="6069569"/>
            <a:ext cx="10790347" cy="923330"/>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can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creatively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develop our practices to meet the needs of today and the needs of the future, which is the whole mission of education. </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26992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7F26C2-1DE6-D4EE-4669-DE906E321FFF}"/>
              </a:ext>
            </a:extLst>
          </p:cNvPr>
          <p:cNvPicPr>
            <a:picLocks noChangeAspect="1"/>
          </p:cNvPicPr>
          <p:nvPr/>
        </p:nvPicPr>
        <p:blipFill rotWithShape="1">
          <a:blip r:embed="rId3"/>
          <a:srcRect l="2373" r="-1" b="-1"/>
          <a:stretch/>
        </p:blipFill>
        <p:spPr>
          <a:xfrm rot="5400000">
            <a:off x="2373629" y="-1539239"/>
            <a:ext cx="6858001" cy="9928860"/>
          </a:xfrm>
          <a:prstGeom prst="rect">
            <a:avLst/>
          </a:prstGeom>
        </p:spPr>
      </p:pic>
      <p:sp>
        <p:nvSpPr>
          <p:cNvPr id="4" name="TextBox 3">
            <a:extLst>
              <a:ext uri="{FF2B5EF4-FFF2-40B4-BE49-F238E27FC236}">
                <a16:creationId xmlns:a16="http://schemas.microsoft.com/office/drawing/2014/main" id="{17C41491-29DB-F693-D81F-9ED9CDA4541C}"/>
              </a:ext>
            </a:extLst>
          </p:cNvPr>
          <p:cNvSpPr txBox="1"/>
          <p:nvPr/>
        </p:nvSpPr>
        <p:spPr>
          <a:xfrm>
            <a:off x="6001718" y="3929449"/>
            <a:ext cx="5930406" cy="1661993"/>
          </a:xfrm>
          <a:prstGeom prst="rect">
            <a:avLst/>
          </a:prstGeom>
          <a:solidFill>
            <a:schemeClr val="bg1"/>
          </a:solidFill>
        </p:spPr>
        <p:txBody>
          <a:bodyPr wrap="none" rtlCol="0">
            <a:spAutoFit/>
          </a:bodyPr>
          <a:lstStyle/>
          <a:p>
            <a:r>
              <a:rPr lang="en-FI" sz="7200" dirty="0"/>
              <a:t>FUTURE</a:t>
            </a:r>
            <a:r>
              <a:rPr lang="en-FI" sz="7200" dirty="0">
                <a:solidFill>
                  <a:srgbClr val="4C5E1F"/>
                </a:solidFill>
              </a:rPr>
              <a:t> SKILLS</a:t>
            </a:r>
          </a:p>
          <a:p>
            <a:r>
              <a:rPr lang="en-GB" sz="3000" dirty="0">
                <a:solidFill>
                  <a:srgbClr val="4C5E1F"/>
                </a:solidFill>
              </a:rPr>
              <a:t>a</a:t>
            </a:r>
            <a:r>
              <a:rPr lang="en-FI" sz="3000" dirty="0">
                <a:solidFill>
                  <a:srgbClr val="4C5E1F"/>
                </a:solidFill>
              </a:rPr>
              <a:t>nd meaningful learning experiences</a:t>
            </a:r>
          </a:p>
        </p:txBody>
      </p:sp>
      <p:sp>
        <p:nvSpPr>
          <p:cNvPr id="2" name="TextBox 1">
            <a:extLst>
              <a:ext uri="{FF2B5EF4-FFF2-40B4-BE49-F238E27FC236}">
                <a16:creationId xmlns:a16="http://schemas.microsoft.com/office/drawing/2014/main" id="{72E25F3C-63A9-B8C1-9AEF-CDEBF7D205C4}"/>
              </a:ext>
            </a:extLst>
          </p:cNvPr>
          <p:cNvSpPr txBox="1"/>
          <p:nvPr/>
        </p:nvSpPr>
        <p:spPr>
          <a:xfrm>
            <a:off x="1000617" y="6306970"/>
            <a:ext cx="1208472" cy="276999"/>
          </a:xfrm>
          <a:prstGeom prst="rect">
            <a:avLst/>
          </a:prstGeom>
          <a:noFill/>
        </p:spPr>
        <p:txBody>
          <a:bodyPr wrap="none" rtlCol="0">
            <a:spAutoFit/>
          </a:bodyPr>
          <a:lstStyle/>
          <a:p>
            <a:r>
              <a:rPr lang="en-FI" sz="1200" dirty="0">
                <a:solidFill>
                  <a:schemeClr val="bg1"/>
                </a:solidFill>
              </a:rPr>
              <a:t>(image: Pixabay)</a:t>
            </a:r>
          </a:p>
        </p:txBody>
      </p:sp>
    </p:spTree>
    <p:extLst>
      <p:ext uri="{BB962C8B-B14F-4D97-AF65-F5344CB8AC3E}">
        <p14:creationId xmlns:p14="http://schemas.microsoft.com/office/powerpoint/2010/main" val="2251774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y background with symbols&#10;&#10;Description automatically generated">
            <a:extLst>
              <a:ext uri="{FF2B5EF4-FFF2-40B4-BE49-F238E27FC236}">
                <a16:creationId xmlns:a16="http://schemas.microsoft.com/office/drawing/2014/main" id="{7930F5B7-6956-F2A7-B874-3E6BEC97509C}"/>
              </a:ext>
            </a:extLst>
          </p:cNvPr>
          <p:cNvPicPr>
            <a:picLocks noChangeAspect="1"/>
          </p:cNvPicPr>
          <p:nvPr/>
        </p:nvPicPr>
        <p:blipFill>
          <a:blip r:embed="rId3"/>
          <a:stretch>
            <a:fillRect/>
          </a:stretch>
        </p:blipFill>
        <p:spPr>
          <a:xfrm>
            <a:off x="4510546" y="3865819"/>
            <a:ext cx="3055827" cy="1718903"/>
          </a:xfrm>
          <a:prstGeom prst="rect">
            <a:avLst/>
          </a:prstGeom>
        </p:spPr>
      </p:pic>
      <p:pic>
        <p:nvPicPr>
          <p:cNvPr id="14" name="Picture 13" descr="A person holding a plant in a pot in the rain&#10;&#10;Description automatically generated with medium confidence">
            <a:extLst>
              <a:ext uri="{FF2B5EF4-FFF2-40B4-BE49-F238E27FC236}">
                <a16:creationId xmlns:a16="http://schemas.microsoft.com/office/drawing/2014/main" id="{3A58D1BA-EC69-B63D-40B8-126727CB340B}"/>
              </a:ext>
            </a:extLst>
          </p:cNvPr>
          <p:cNvPicPr>
            <a:picLocks noChangeAspect="1"/>
          </p:cNvPicPr>
          <p:nvPr/>
        </p:nvPicPr>
        <p:blipFill rotWithShape="1">
          <a:blip r:embed="rId4"/>
          <a:srcRect t="6037" b="4149"/>
          <a:stretch/>
        </p:blipFill>
        <p:spPr>
          <a:xfrm>
            <a:off x="2170872" y="3548739"/>
            <a:ext cx="2599260" cy="2334480"/>
          </a:xfrm>
          <a:prstGeom prst="rect">
            <a:avLst/>
          </a:prstGeom>
        </p:spPr>
      </p:pic>
      <p:pic>
        <p:nvPicPr>
          <p:cNvPr id="3" name="Picture 2">
            <a:extLst>
              <a:ext uri="{FF2B5EF4-FFF2-40B4-BE49-F238E27FC236}">
                <a16:creationId xmlns:a16="http://schemas.microsoft.com/office/drawing/2014/main" id="{F1B0CA43-8DBB-F6AC-21AA-72DE4F885FF4}"/>
              </a:ext>
            </a:extLst>
          </p:cNvPr>
          <p:cNvPicPr>
            <a:picLocks noChangeAspect="1"/>
          </p:cNvPicPr>
          <p:nvPr/>
        </p:nvPicPr>
        <p:blipFill>
          <a:blip r:embed="rId5"/>
          <a:stretch>
            <a:fillRect/>
          </a:stretch>
        </p:blipFill>
        <p:spPr>
          <a:xfrm>
            <a:off x="7806144" y="914400"/>
            <a:ext cx="2503249" cy="2503249"/>
          </a:xfrm>
          <a:prstGeom prst="rect">
            <a:avLst/>
          </a:prstGeom>
        </p:spPr>
      </p:pic>
      <p:pic>
        <p:nvPicPr>
          <p:cNvPr id="5" name="Picture 4">
            <a:extLst>
              <a:ext uri="{FF2B5EF4-FFF2-40B4-BE49-F238E27FC236}">
                <a16:creationId xmlns:a16="http://schemas.microsoft.com/office/drawing/2014/main" id="{4FC212A9-30F0-5710-8D9F-68EF8C656FD5}"/>
              </a:ext>
            </a:extLst>
          </p:cNvPr>
          <p:cNvPicPr>
            <a:picLocks noChangeAspect="1"/>
          </p:cNvPicPr>
          <p:nvPr/>
        </p:nvPicPr>
        <p:blipFill>
          <a:blip r:embed="rId6"/>
          <a:stretch>
            <a:fillRect/>
          </a:stretch>
        </p:blipFill>
        <p:spPr>
          <a:xfrm>
            <a:off x="1734123" y="914400"/>
            <a:ext cx="2503249" cy="2503249"/>
          </a:xfrm>
          <a:prstGeom prst="rect">
            <a:avLst/>
          </a:prstGeom>
        </p:spPr>
      </p:pic>
      <p:pic>
        <p:nvPicPr>
          <p:cNvPr id="9" name="Picture 8">
            <a:extLst>
              <a:ext uri="{FF2B5EF4-FFF2-40B4-BE49-F238E27FC236}">
                <a16:creationId xmlns:a16="http://schemas.microsoft.com/office/drawing/2014/main" id="{66D324FE-97CF-7227-8726-C891505316C3}"/>
              </a:ext>
            </a:extLst>
          </p:cNvPr>
          <p:cNvPicPr>
            <a:picLocks noChangeAspect="1"/>
          </p:cNvPicPr>
          <p:nvPr/>
        </p:nvPicPr>
        <p:blipFill>
          <a:blip r:embed="rId7"/>
          <a:stretch>
            <a:fillRect/>
          </a:stretch>
        </p:blipFill>
        <p:spPr>
          <a:xfrm>
            <a:off x="4770133" y="914400"/>
            <a:ext cx="2503249" cy="2503249"/>
          </a:xfrm>
          <a:prstGeom prst="rect">
            <a:avLst/>
          </a:prstGeom>
        </p:spPr>
      </p:pic>
      <p:sp>
        <p:nvSpPr>
          <p:cNvPr id="10" name="TextBox 9">
            <a:extLst>
              <a:ext uri="{FF2B5EF4-FFF2-40B4-BE49-F238E27FC236}">
                <a16:creationId xmlns:a16="http://schemas.microsoft.com/office/drawing/2014/main" id="{E01CFEA4-7FB6-569D-2A7D-AA378E90D76C}"/>
              </a:ext>
            </a:extLst>
          </p:cNvPr>
          <p:cNvSpPr txBox="1"/>
          <p:nvPr/>
        </p:nvSpPr>
        <p:spPr>
          <a:xfrm>
            <a:off x="1868501" y="3280597"/>
            <a:ext cx="2287421" cy="300082"/>
          </a:xfrm>
          <a:prstGeom prst="rect">
            <a:avLst/>
          </a:prstGeom>
          <a:solidFill>
            <a:schemeClr val="bg1"/>
          </a:solidFill>
        </p:spPr>
        <p:txBody>
          <a:bodyPr wrap="none" rtlCol="0">
            <a:spAutoFit/>
          </a:bodyPr>
          <a:lstStyle/>
          <a:p>
            <a:pPr defTabSz="685800">
              <a:spcAft>
                <a:spcPts val="600"/>
              </a:spcAft>
            </a:pPr>
            <a:r>
              <a:rPr lang="en-FI" sz="1350" b="1" kern="1200">
                <a:solidFill>
                  <a:schemeClr val="tx1"/>
                </a:solidFill>
                <a:latin typeface="+mn-lt"/>
                <a:ea typeface="+mn-ea"/>
                <a:cs typeface="+mn-cs"/>
              </a:rPr>
              <a:t>CREATIVE PROBLEM SOLVING</a:t>
            </a:r>
            <a:endParaRPr lang="en-FI" b="1"/>
          </a:p>
        </p:txBody>
      </p:sp>
      <p:sp>
        <p:nvSpPr>
          <p:cNvPr id="11" name="TextBox 10">
            <a:extLst>
              <a:ext uri="{FF2B5EF4-FFF2-40B4-BE49-F238E27FC236}">
                <a16:creationId xmlns:a16="http://schemas.microsoft.com/office/drawing/2014/main" id="{FBC7F7EA-E92B-F89B-03C5-E7941C83CF6C}"/>
              </a:ext>
            </a:extLst>
          </p:cNvPr>
          <p:cNvSpPr txBox="1"/>
          <p:nvPr/>
        </p:nvSpPr>
        <p:spPr>
          <a:xfrm>
            <a:off x="5269936" y="3280597"/>
            <a:ext cx="1579278" cy="300082"/>
          </a:xfrm>
          <a:prstGeom prst="rect">
            <a:avLst/>
          </a:prstGeom>
          <a:solidFill>
            <a:schemeClr val="bg1"/>
          </a:solidFill>
        </p:spPr>
        <p:txBody>
          <a:bodyPr wrap="none" rtlCol="0">
            <a:spAutoFit/>
          </a:bodyPr>
          <a:lstStyle/>
          <a:p>
            <a:pPr defTabSz="685800">
              <a:spcAft>
                <a:spcPts val="600"/>
              </a:spcAft>
            </a:pPr>
            <a:r>
              <a:rPr lang="en-FI" sz="1350" b="1" kern="1200">
                <a:solidFill>
                  <a:schemeClr val="tx1"/>
                </a:solidFill>
                <a:latin typeface="+mn-lt"/>
                <a:ea typeface="+mn-ea"/>
                <a:cs typeface="+mn-cs"/>
              </a:rPr>
              <a:t>CRITICAL THINKING</a:t>
            </a:r>
            <a:endParaRPr lang="en-FI" b="1"/>
          </a:p>
        </p:txBody>
      </p:sp>
      <p:sp>
        <p:nvSpPr>
          <p:cNvPr id="12" name="TextBox 11">
            <a:extLst>
              <a:ext uri="{FF2B5EF4-FFF2-40B4-BE49-F238E27FC236}">
                <a16:creationId xmlns:a16="http://schemas.microsoft.com/office/drawing/2014/main" id="{C1C6E1B5-3704-C66E-E531-6306C92BDF9E}"/>
              </a:ext>
            </a:extLst>
          </p:cNvPr>
          <p:cNvSpPr txBox="1"/>
          <p:nvPr/>
        </p:nvSpPr>
        <p:spPr>
          <a:xfrm>
            <a:off x="8423599" y="3280597"/>
            <a:ext cx="1408975" cy="300082"/>
          </a:xfrm>
          <a:prstGeom prst="rect">
            <a:avLst/>
          </a:prstGeom>
          <a:solidFill>
            <a:schemeClr val="bg1"/>
          </a:solidFill>
        </p:spPr>
        <p:txBody>
          <a:bodyPr wrap="none" rtlCol="0">
            <a:spAutoFit/>
          </a:bodyPr>
          <a:lstStyle/>
          <a:p>
            <a:pPr defTabSz="685800">
              <a:spcAft>
                <a:spcPts val="600"/>
              </a:spcAft>
            </a:pPr>
            <a:r>
              <a:rPr lang="en-FI" sz="1350" b="1" kern="1200">
                <a:solidFill>
                  <a:schemeClr val="tx1"/>
                </a:solidFill>
                <a:latin typeface="+mn-lt"/>
                <a:ea typeface="+mn-ea"/>
                <a:cs typeface="+mn-cs"/>
              </a:rPr>
              <a:t>COLLABORATION</a:t>
            </a:r>
            <a:endParaRPr lang="en-FI" b="1"/>
          </a:p>
        </p:txBody>
      </p:sp>
      <p:pic>
        <p:nvPicPr>
          <p:cNvPr id="15" name="Picture 14" descr="A pig swimming in the water&#10;&#10;Description automatically generated with medium confidence">
            <a:extLst>
              <a:ext uri="{FF2B5EF4-FFF2-40B4-BE49-F238E27FC236}">
                <a16:creationId xmlns:a16="http://schemas.microsoft.com/office/drawing/2014/main" id="{6FCA42D7-A887-C427-1493-C85089B00971}"/>
              </a:ext>
            </a:extLst>
          </p:cNvPr>
          <p:cNvPicPr>
            <a:picLocks noChangeAspect="1"/>
          </p:cNvPicPr>
          <p:nvPr/>
        </p:nvPicPr>
        <p:blipFill rotWithShape="1">
          <a:blip r:embed="rId8"/>
          <a:srcRect l="2903" r="14473"/>
          <a:stretch/>
        </p:blipFill>
        <p:spPr>
          <a:xfrm>
            <a:off x="7273382" y="3567323"/>
            <a:ext cx="2861299" cy="2315896"/>
          </a:xfrm>
          <a:prstGeom prst="rect">
            <a:avLst/>
          </a:prstGeom>
        </p:spPr>
      </p:pic>
      <p:sp>
        <p:nvSpPr>
          <p:cNvPr id="2" name="TextBox 1">
            <a:extLst>
              <a:ext uri="{FF2B5EF4-FFF2-40B4-BE49-F238E27FC236}">
                <a16:creationId xmlns:a16="http://schemas.microsoft.com/office/drawing/2014/main" id="{8973AF36-07DE-B74D-E996-69B31CC56FBE}"/>
              </a:ext>
            </a:extLst>
          </p:cNvPr>
          <p:cNvSpPr txBox="1"/>
          <p:nvPr/>
        </p:nvSpPr>
        <p:spPr>
          <a:xfrm>
            <a:off x="9720363" y="5084555"/>
            <a:ext cx="901839" cy="300082"/>
          </a:xfrm>
          <a:prstGeom prst="rect">
            <a:avLst/>
          </a:prstGeom>
          <a:solidFill>
            <a:schemeClr val="bg1"/>
          </a:solidFill>
        </p:spPr>
        <p:txBody>
          <a:bodyPr wrap="square" rtlCol="0">
            <a:spAutoFit/>
          </a:bodyPr>
          <a:lstStyle/>
          <a:p>
            <a:pPr defTabSz="685800">
              <a:spcAft>
                <a:spcPts val="600"/>
              </a:spcAft>
            </a:pPr>
            <a:r>
              <a:rPr lang="en-FI" sz="1350" b="1" kern="1200">
                <a:solidFill>
                  <a:schemeClr val="tx1"/>
                </a:solidFill>
                <a:latin typeface="+mn-lt"/>
                <a:ea typeface="+mn-ea"/>
                <a:cs typeface="+mn-cs"/>
              </a:rPr>
              <a:t>EMPATHY</a:t>
            </a:r>
            <a:endParaRPr lang="en-FI" b="1"/>
          </a:p>
        </p:txBody>
      </p:sp>
      <p:sp>
        <p:nvSpPr>
          <p:cNvPr id="16" name="TextBox 15">
            <a:extLst>
              <a:ext uri="{FF2B5EF4-FFF2-40B4-BE49-F238E27FC236}">
                <a16:creationId xmlns:a16="http://schemas.microsoft.com/office/drawing/2014/main" id="{83CF8981-A732-7BE0-63A7-3044E73ED390}"/>
              </a:ext>
            </a:extLst>
          </p:cNvPr>
          <p:cNvSpPr txBox="1"/>
          <p:nvPr/>
        </p:nvSpPr>
        <p:spPr>
          <a:xfrm>
            <a:off x="1493598" y="5084555"/>
            <a:ext cx="1002384" cy="300082"/>
          </a:xfrm>
          <a:prstGeom prst="rect">
            <a:avLst/>
          </a:prstGeom>
          <a:solidFill>
            <a:schemeClr val="bg1"/>
          </a:solidFill>
        </p:spPr>
        <p:txBody>
          <a:bodyPr wrap="square" rtlCol="0">
            <a:spAutoFit/>
          </a:bodyPr>
          <a:lstStyle/>
          <a:p>
            <a:pPr defTabSz="685800">
              <a:spcAft>
                <a:spcPts val="600"/>
              </a:spcAft>
            </a:pPr>
            <a:r>
              <a:rPr lang="en-FI" sz="1350" b="1" kern="1200">
                <a:solidFill>
                  <a:schemeClr val="tx1"/>
                </a:solidFill>
                <a:latin typeface="+mn-lt"/>
                <a:ea typeface="+mn-ea"/>
                <a:cs typeface="+mn-cs"/>
              </a:rPr>
              <a:t>RESILIENCE</a:t>
            </a:r>
            <a:endParaRPr lang="en-FI" b="1"/>
          </a:p>
        </p:txBody>
      </p:sp>
      <p:sp>
        <p:nvSpPr>
          <p:cNvPr id="7" name="TextBox 6">
            <a:extLst>
              <a:ext uri="{FF2B5EF4-FFF2-40B4-BE49-F238E27FC236}">
                <a16:creationId xmlns:a16="http://schemas.microsoft.com/office/drawing/2014/main" id="{848A150D-E9D3-1D0E-2340-DFD3B5ED5D8E}"/>
              </a:ext>
            </a:extLst>
          </p:cNvPr>
          <p:cNvSpPr txBox="1"/>
          <p:nvPr/>
        </p:nvSpPr>
        <p:spPr>
          <a:xfrm>
            <a:off x="5329675" y="5456260"/>
            <a:ext cx="1428404" cy="300082"/>
          </a:xfrm>
          <a:prstGeom prst="rect">
            <a:avLst/>
          </a:prstGeom>
          <a:solidFill>
            <a:schemeClr val="bg1"/>
          </a:solidFill>
        </p:spPr>
        <p:txBody>
          <a:bodyPr wrap="none" rtlCol="0">
            <a:spAutoFit/>
          </a:bodyPr>
          <a:lstStyle/>
          <a:p>
            <a:pPr defTabSz="685800">
              <a:spcAft>
                <a:spcPts val="600"/>
              </a:spcAft>
            </a:pPr>
            <a:r>
              <a:rPr lang="en-FI" sz="1350" b="1" kern="1200">
                <a:solidFill>
                  <a:schemeClr val="tx1"/>
                </a:solidFill>
                <a:latin typeface="+mn-lt"/>
                <a:ea typeface="+mn-ea"/>
                <a:cs typeface="+mn-cs"/>
              </a:rPr>
              <a:t>DIGITAL FLUENCY</a:t>
            </a:r>
            <a:endParaRPr lang="en-FI" b="1"/>
          </a:p>
        </p:txBody>
      </p:sp>
      <p:sp>
        <p:nvSpPr>
          <p:cNvPr id="4" name="TextBox 3">
            <a:extLst>
              <a:ext uri="{FF2B5EF4-FFF2-40B4-BE49-F238E27FC236}">
                <a16:creationId xmlns:a16="http://schemas.microsoft.com/office/drawing/2014/main" id="{86CB751E-1BD2-6758-385F-7B71B5D01765}"/>
              </a:ext>
            </a:extLst>
          </p:cNvPr>
          <p:cNvSpPr txBox="1"/>
          <p:nvPr/>
        </p:nvSpPr>
        <p:spPr>
          <a:xfrm>
            <a:off x="10783245" y="6452112"/>
            <a:ext cx="1269386" cy="276999"/>
          </a:xfrm>
          <a:prstGeom prst="rect">
            <a:avLst/>
          </a:prstGeom>
          <a:noFill/>
        </p:spPr>
        <p:txBody>
          <a:bodyPr wrap="none" rtlCol="0">
            <a:spAutoFit/>
          </a:bodyPr>
          <a:lstStyle/>
          <a:p>
            <a:r>
              <a:rPr lang="en-FI" sz="1200" dirty="0">
                <a:solidFill>
                  <a:schemeClr val="tx1">
                    <a:lumMod val="50000"/>
                    <a:lumOff val="50000"/>
                  </a:schemeClr>
                </a:solidFill>
              </a:rPr>
              <a:t>(images: Pixabay)</a:t>
            </a:r>
          </a:p>
        </p:txBody>
      </p:sp>
    </p:spTree>
    <p:extLst>
      <p:ext uri="{BB962C8B-B14F-4D97-AF65-F5344CB8AC3E}">
        <p14:creationId xmlns:p14="http://schemas.microsoft.com/office/powerpoint/2010/main" val="929504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4440</Words>
  <Application>Microsoft Office PowerPoint</Application>
  <PresentationFormat>Widescreen</PresentationFormat>
  <Paragraphs>456</Paragraphs>
  <Slides>27</Slides>
  <Notes>26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Lato</vt:lpstr>
      <vt:lpstr>Symbol</vt:lpstr>
      <vt:lpstr>system-ui</vt:lpstr>
      <vt:lpstr>Times New Roman</vt:lpstr>
      <vt:lpstr>YouTube Sans</vt:lpstr>
      <vt:lpstr>Office Theme</vt:lpstr>
      <vt:lpstr>Prepare young people  for the challenges of the future  How can I rethink learning through  ´design thinking´</vt:lpstr>
      <vt:lpstr>PowerPoint Presentation</vt:lpstr>
      <vt:lpstr>PowerPoint Presentation</vt:lpstr>
      <vt:lpstr>PowerPoint Presentation</vt:lpstr>
      <vt:lpstr>PowerPoint Presentation</vt:lpstr>
      <vt:lpstr>ADDED VALUE FOR THE FUTURE</vt:lpstr>
      <vt:lpstr>PowerPoint Presentation</vt:lpstr>
      <vt:lpstr>PowerPoint Presentation</vt:lpstr>
      <vt:lpstr>PowerPoint Presentation</vt:lpstr>
      <vt:lpstr>THE DESIGN THINKING</vt:lpstr>
      <vt:lpstr>PowerPoint Presentation</vt:lpstr>
      <vt:lpstr>DESIGN THINKING</vt:lpstr>
      <vt:lpstr>PowerPoint Presentation</vt:lpstr>
      <vt:lpstr>PowerPoint Presentation</vt:lpstr>
      <vt:lpstr>TIPS – Use design thinking</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Double Diamond</vt:lpstr>
      <vt:lpstr>Something extra Lessons from Finnish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young people  for the challenges of the future  How can I rethink learning through  ´design thinking´</dc:title>
  <dc:creator>Arkko-Saukkonen Anitra</dc:creator>
  <cp:lastModifiedBy>Emma Stickland</cp:lastModifiedBy>
  <cp:revision>57</cp:revision>
  <dcterms:created xsi:type="dcterms:W3CDTF">2023-07-07T11:39:04Z</dcterms:created>
  <dcterms:modified xsi:type="dcterms:W3CDTF">2023-08-07T08:33:37Z</dcterms:modified>
</cp:coreProperties>
</file>