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56"/>
  </p:notesMasterIdLst>
  <p:handoutMasterIdLst>
    <p:handoutMasterId r:id="rId57"/>
  </p:handoutMasterIdLst>
  <p:sldIdLst>
    <p:sldId id="478" r:id="rId2"/>
    <p:sldId id="661" r:id="rId3"/>
    <p:sldId id="662" r:id="rId4"/>
    <p:sldId id="663" r:id="rId5"/>
    <p:sldId id="664" r:id="rId6"/>
    <p:sldId id="666" r:id="rId7"/>
    <p:sldId id="570" r:id="rId8"/>
    <p:sldId id="660" r:id="rId9"/>
    <p:sldId id="572" r:id="rId10"/>
    <p:sldId id="691" r:id="rId11"/>
    <p:sldId id="669" r:id="rId12"/>
    <p:sldId id="689" r:id="rId13"/>
    <p:sldId id="696" r:id="rId14"/>
    <p:sldId id="679" r:id="rId15"/>
    <p:sldId id="680" r:id="rId16"/>
    <p:sldId id="682" r:id="rId17"/>
    <p:sldId id="683" r:id="rId18"/>
    <p:sldId id="667" r:id="rId19"/>
    <p:sldId id="684" r:id="rId20"/>
    <p:sldId id="671" r:id="rId21"/>
    <p:sldId id="686" r:id="rId22"/>
    <p:sldId id="673" r:id="rId23"/>
    <p:sldId id="674" r:id="rId24"/>
    <p:sldId id="675" r:id="rId25"/>
    <p:sldId id="676" r:id="rId26"/>
    <p:sldId id="677" r:id="rId27"/>
    <p:sldId id="694" r:id="rId28"/>
    <p:sldId id="678" r:id="rId29"/>
    <p:sldId id="685" r:id="rId30"/>
    <p:sldId id="687" r:id="rId31"/>
    <p:sldId id="688" r:id="rId32"/>
    <p:sldId id="693" r:id="rId33"/>
    <p:sldId id="577" r:id="rId34"/>
    <p:sldId id="579" r:id="rId35"/>
    <p:sldId id="580" r:id="rId36"/>
    <p:sldId id="581" r:id="rId37"/>
    <p:sldId id="582" r:id="rId38"/>
    <p:sldId id="583" r:id="rId39"/>
    <p:sldId id="584" r:id="rId40"/>
    <p:sldId id="585" r:id="rId41"/>
    <p:sldId id="697" r:id="rId42"/>
    <p:sldId id="586" r:id="rId43"/>
    <p:sldId id="587" r:id="rId44"/>
    <p:sldId id="588" r:id="rId45"/>
    <p:sldId id="589" r:id="rId46"/>
    <p:sldId id="590" r:id="rId47"/>
    <p:sldId id="591" r:id="rId48"/>
    <p:sldId id="592" r:id="rId49"/>
    <p:sldId id="698" r:id="rId50"/>
    <p:sldId id="699" r:id="rId51"/>
    <p:sldId id="616" r:id="rId52"/>
    <p:sldId id="617" r:id="rId53"/>
    <p:sldId id="618" r:id="rId54"/>
    <p:sldId id="619" r:id="rId55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6" autoAdjust="0"/>
    <p:restoredTop sz="94660"/>
  </p:normalViewPr>
  <p:slideViewPr>
    <p:cSldViewPr>
      <p:cViewPr varScale="1">
        <p:scale>
          <a:sx n="87" d="100"/>
          <a:sy n="87" d="100"/>
        </p:scale>
        <p:origin x="1025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5DB4D-C531-48D1-9E9F-515B8114102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9EF1297-E663-451B-B1E4-F4BD547858B5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AU" sz="2400" dirty="0"/>
            <a:t>Development </a:t>
          </a:r>
        </a:p>
        <a:p>
          <a:r>
            <a:rPr lang="en-AU" sz="2400" dirty="0"/>
            <a:t>of </a:t>
          </a:r>
        </a:p>
        <a:p>
          <a:r>
            <a:rPr lang="en-AU" sz="2400" dirty="0"/>
            <a:t>Bullying</a:t>
          </a:r>
        </a:p>
      </dgm:t>
    </dgm:pt>
    <dgm:pt modelId="{71175485-1977-4FBA-8E7F-B34C7175CEBB}" type="parTrans" cxnId="{D07249C6-17D8-42CE-98F6-E528B713BC69}">
      <dgm:prSet/>
      <dgm:spPr/>
      <dgm:t>
        <a:bodyPr/>
        <a:lstStyle/>
        <a:p>
          <a:endParaRPr lang="en-AU"/>
        </a:p>
      </dgm:t>
    </dgm:pt>
    <dgm:pt modelId="{1B2943E1-8AA3-4F01-B728-822BF7EA0699}" type="sibTrans" cxnId="{D07249C6-17D8-42CE-98F6-E528B713BC69}">
      <dgm:prSet/>
      <dgm:spPr/>
      <dgm:t>
        <a:bodyPr/>
        <a:lstStyle/>
        <a:p>
          <a:endParaRPr lang="en-AU"/>
        </a:p>
      </dgm:t>
    </dgm:pt>
    <dgm:pt modelId="{C158C2E7-083E-4A3B-8158-60321FF868D3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AU" dirty="0"/>
            <a:t>Neglected</a:t>
          </a:r>
        </a:p>
      </dgm:t>
    </dgm:pt>
    <dgm:pt modelId="{7EFBC115-7092-4BF9-8855-63BED9203097}" type="parTrans" cxnId="{BBECB1B9-C532-4A54-BB7D-A9954C249088}">
      <dgm:prSet/>
      <dgm:spPr/>
      <dgm:t>
        <a:bodyPr/>
        <a:lstStyle/>
        <a:p>
          <a:endParaRPr lang="en-AU"/>
        </a:p>
      </dgm:t>
    </dgm:pt>
    <dgm:pt modelId="{7192E8CE-4478-43EC-8C5B-85BB64EDBEF8}" type="sibTrans" cxnId="{BBECB1B9-C532-4A54-BB7D-A9954C249088}">
      <dgm:prSet/>
      <dgm:spPr/>
      <dgm:t>
        <a:bodyPr/>
        <a:lstStyle/>
        <a:p>
          <a:endParaRPr lang="en-AU"/>
        </a:p>
      </dgm:t>
    </dgm:pt>
    <dgm:pt modelId="{6A5267CE-868A-4405-A5B4-41FBECB14E00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AU" dirty="0"/>
            <a:t>Rejected</a:t>
          </a:r>
        </a:p>
      </dgm:t>
    </dgm:pt>
    <dgm:pt modelId="{EF6EBA19-91CF-4A05-A8D7-0102273BB39C}" type="parTrans" cxnId="{E107538E-67E9-408A-A492-8ACB69A43033}">
      <dgm:prSet/>
      <dgm:spPr/>
      <dgm:t>
        <a:bodyPr/>
        <a:lstStyle/>
        <a:p>
          <a:endParaRPr lang="en-AU"/>
        </a:p>
      </dgm:t>
    </dgm:pt>
    <dgm:pt modelId="{CA66695E-79BC-4FE1-BD1C-FB008240B870}" type="sibTrans" cxnId="{E107538E-67E9-408A-A492-8ACB69A43033}">
      <dgm:prSet/>
      <dgm:spPr/>
      <dgm:t>
        <a:bodyPr/>
        <a:lstStyle/>
        <a:p>
          <a:endParaRPr lang="en-AU"/>
        </a:p>
      </dgm:t>
    </dgm:pt>
    <dgm:pt modelId="{9AF11704-5488-43F0-BC33-4AE24FB36228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AU" dirty="0"/>
            <a:t>Bullied</a:t>
          </a:r>
        </a:p>
      </dgm:t>
    </dgm:pt>
    <dgm:pt modelId="{FA174AC7-5B82-4DF5-9F2F-3BE9D12B0601}" type="parTrans" cxnId="{DE50B0BF-585A-4987-9588-02E40507FA0A}">
      <dgm:prSet/>
      <dgm:spPr/>
      <dgm:t>
        <a:bodyPr/>
        <a:lstStyle/>
        <a:p>
          <a:endParaRPr lang="en-AU"/>
        </a:p>
      </dgm:t>
    </dgm:pt>
    <dgm:pt modelId="{6CB96DFE-4CB9-4A87-9E0A-AD5E706BE1E2}" type="sibTrans" cxnId="{DE50B0BF-585A-4987-9588-02E40507FA0A}">
      <dgm:prSet/>
      <dgm:spPr/>
      <dgm:t>
        <a:bodyPr/>
        <a:lstStyle/>
        <a:p>
          <a:endParaRPr lang="en-AU"/>
        </a:p>
      </dgm:t>
    </dgm:pt>
    <dgm:pt modelId="{FD4DD33F-929F-4930-8A74-D20D7B4707BD}" type="pres">
      <dgm:prSet presAssocID="{41A5DB4D-C531-48D1-9E9F-515B8114102C}" presName="composite" presStyleCnt="0">
        <dgm:presLayoutVars>
          <dgm:chMax val="1"/>
          <dgm:dir/>
          <dgm:resizeHandles val="exact"/>
        </dgm:presLayoutVars>
      </dgm:prSet>
      <dgm:spPr/>
    </dgm:pt>
    <dgm:pt modelId="{8F7D7B20-C914-4525-90C8-434B5F6F336A}" type="pres">
      <dgm:prSet presAssocID="{41A5DB4D-C531-48D1-9E9F-515B8114102C}" presName="radial" presStyleCnt="0">
        <dgm:presLayoutVars>
          <dgm:animLvl val="ctr"/>
        </dgm:presLayoutVars>
      </dgm:prSet>
      <dgm:spPr/>
    </dgm:pt>
    <dgm:pt modelId="{DEE9E069-10B5-4D6C-973A-1F0E083F8589}" type="pres">
      <dgm:prSet presAssocID="{99EF1297-E663-451B-B1E4-F4BD547858B5}" presName="centerShape" presStyleLbl="vennNode1" presStyleIdx="0" presStyleCnt="4" custLinFactNeighborX="583" custLinFactNeighborY="-10562"/>
      <dgm:spPr/>
    </dgm:pt>
    <dgm:pt modelId="{A639DAF3-8990-4740-8ED5-8DDE635E1594}" type="pres">
      <dgm:prSet presAssocID="{C158C2E7-083E-4A3B-8158-60321FF868D3}" presName="node" presStyleLbl="vennNode1" presStyleIdx="1" presStyleCnt="4" custRadScaleRad="108600" custRadScaleInc="-83">
        <dgm:presLayoutVars>
          <dgm:bulletEnabled val="1"/>
        </dgm:presLayoutVars>
      </dgm:prSet>
      <dgm:spPr/>
    </dgm:pt>
    <dgm:pt modelId="{42EA87A9-536D-4A1D-8690-B28ADC75B5C1}" type="pres">
      <dgm:prSet presAssocID="{6A5267CE-868A-4405-A5B4-41FBECB14E00}" presName="node" presStyleLbl="vennNode1" presStyleIdx="2" presStyleCnt="4" custRadScaleRad="95543" custRadScaleInc="-4180">
        <dgm:presLayoutVars>
          <dgm:bulletEnabled val="1"/>
        </dgm:presLayoutVars>
      </dgm:prSet>
      <dgm:spPr/>
    </dgm:pt>
    <dgm:pt modelId="{56E607DD-7AF5-43EB-AD91-785502483CC2}" type="pres">
      <dgm:prSet presAssocID="{9AF11704-5488-43F0-BC33-4AE24FB36228}" presName="node" presStyleLbl="vennNode1" presStyleIdx="3" presStyleCnt="4" custRadScaleRad="95543" custRadScaleInc="4180">
        <dgm:presLayoutVars>
          <dgm:bulletEnabled val="1"/>
        </dgm:presLayoutVars>
      </dgm:prSet>
      <dgm:spPr/>
    </dgm:pt>
  </dgm:ptLst>
  <dgm:cxnLst>
    <dgm:cxn modelId="{895EEB1A-5861-43D9-904A-27041ADE7201}" type="presOf" srcId="{C158C2E7-083E-4A3B-8158-60321FF868D3}" destId="{A639DAF3-8990-4740-8ED5-8DDE635E1594}" srcOrd="0" destOrd="0" presId="urn:microsoft.com/office/officeart/2005/8/layout/radial3"/>
    <dgm:cxn modelId="{96BDE22F-AB8C-4DEB-BC0A-DBEFEEAF384C}" type="presOf" srcId="{99EF1297-E663-451B-B1E4-F4BD547858B5}" destId="{DEE9E069-10B5-4D6C-973A-1F0E083F8589}" srcOrd="0" destOrd="0" presId="urn:microsoft.com/office/officeart/2005/8/layout/radial3"/>
    <dgm:cxn modelId="{E6A9E741-2C99-4DD4-848C-53C75399774D}" type="presOf" srcId="{6A5267CE-868A-4405-A5B4-41FBECB14E00}" destId="{42EA87A9-536D-4A1D-8690-B28ADC75B5C1}" srcOrd="0" destOrd="0" presId="urn:microsoft.com/office/officeart/2005/8/layout/radial3"/>
    <dgm:cxn modelId="{65963162-10E9-4BEE-BB39-055DE1A49154}" type="presOf" srcId="{41A5DB4D-C531-48D1-9E9F-515B8114102C}" destId="{FD4DD33F-929F-4930-8A74-D20D7B4707BD}" srcOrd="0" destOrd="0" presId="urn:microsoft.com/office/officeart/2005/8/layout/radial3"/>
    <dgm:cxn modelId="{E107538E-67E9-408A-A492-8ACB69A43033}" srcId="{99EF1297-E663-451B-B1E4-F4BD547858B5}" destId="{6A5267CE-868A-4405-A5B4-41FBECB14E00}" srcOrd="1" destOrd="0" parTransId="{EF6EBA19-91CF-4A05-A8D7-0102273BB39C}" sibTransId="{CA66695E-79BC-4FE1-BD1C-FB008240B870}"/>
    <dgm:cxn modelId="{BBECB1B9-C532-4A54-BB7D-A9954C249088}" srcId="{99EF1297-E663-451B-B1E4-F4BD547858B5}" destId="{C158C2E7-083E-4A3B-8158-60321FF868D3}" srcOrd="0" destOrd="0" parTransId="{7EFBC115-7092-4BF9-8855-63BED9203097}" sibTransId="{7192E8CE-4478-43EC-8C5B-85BB64EDBEF8}"/>
    <dgm:cxn modelId="{DE50B0BF-585A-4987-9588-02E40507FA0A}" srcId="{99EF1297-E663-451B-B1E4-F4BD547858B5}" destId="{9AF11704-5488-43F0-BC33-4AE24FB36228}" srcOrd="2" destOrd="0" parTransId="{FA174AC7-5B82-4DF5-9F2F-3BE9D12B0601}" sibTransId="{6CB96DFE-4CB9-4A87-9E0A-AD5E706BE1E2}"/>
    <dgm:cxn modelId="{986AE6C4-4997-4E2A-B47E-023C79AEBE82}" type="presOf" srcId="{9AF11704-5488-43F0-BC33-4AE24FB36228}" destId="{56E607DD-7AF5-43EB-AD91-785502483CC2}" srcOrd="0" destOrd="0" presId="urn:microsoft.com/office/officeart/2005/8/layout/radial3"/>
    <dgm:cxn modelId="{D07249C6-17D8-42CE-98F6-E528B713BC69}" srcId="{41A5DB4D-C531-48D1-9E9F-515B8114102C}" destId="{99EF1297-E663-451B-B1E4-F4BD547858B5}" srcOrd="0" destOrd="0" parTransId="{71175485-1977-4FBA-8E7F-B34C7175CEBB}" sibTransId="{1B2943E1-8AA3-4F01-B728-822BF7EA0699}"/>
    <dgm:cxn modelId="{665CF672-15D4-431F-B689-D7085FAD294E}" type="presParOf" srcId="{FD4DD33F-929F-4930-8A74-D20D7B4707BD}" destId="{8F7D7B20-C914-4525-90C8-434B5F6F336A}" srcOrd="0" destOrd="0" presId="urn:microsoft.com/office/officeart/2005/8/layout/radial3"/>
    <dgm:cxn modelId="{D22F7130-DB74-45FD-A0A8-C2CBAC042ABB}" type="presParOf" srcId="{8F7D7B20-C914-4525-90C8-434B5F6F336A}" destId="{DEE9E069-10B5-4D6C-973A-1F0E083F8589}" srcOrd="0" destOrd="0" presId="urn:microsoft.com/office/officeart/2005/8/layout/radial3"/>
    <dgm:cxn modelId="{843DCDE2-1172-4318-A3CD-AD857113333F}" type="presParOf" srcId="{8F7D7B20-C914-4525-90C8-434B5F6F336A}" destId="{A639DAF3-8990-4740-8ED5-8DDE635E1594}" srcOrd="1" destOrd="0" presId="urn:microsoft.com/office/officeart/2005/8/layout/radial3"/>
    <dgm:cxn modelId="{C0651C9E-2453-4CD6-8221-1278F3093D7D}" type="presParOf" srcId="{8F7D7B20-C914-4525-90C8-434B5F6F336A}" destId="{42EA87A9-536D-4A1D-8690-B28ADC75B5C1}" srcOrd="2" destOrd="0" presId="urn:microsoft.com/office/officeart/2005/8/layout/radial3"/>
    <dgm:cxn modelId="{BAFBE600-52A1-4278-952F-B65C5C09583B}" type="presParOf" srcId="{8F7D7B20-C914-4525-90C8-434B5F6F336A}" destId="{56E607DD-7AF5-43EB-AD91-785502483CC2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B60EA4-C438-4842-AED7-9746A6DCE466}" type="doc">
      <dgm:prSet loTypeId="urn:microsoft.com/office/officeart/2005/8/layout/chart3" loCatId="cycle" qsTypeId="urn:microsoft.com/office/officeart/2005/8/quickstyle/3d3" qsCatId="3D" csTypeId="urn:microsoft.com/office/officeart/2005/8/colors/accent1_2" csCatId="accent1" phldr="1"/>
      <dgm:spPr/>
    </dgm:pt>
    <dgm:pt modelId="{A9C90C08-B691-4FF3-A471-DB26E08F3329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Students</a:t>
          </a:r>
        </a:p>
      </dgm:t>
    </dgm:pt>
    <dgm:pt modelId="{581840FE-BD76-43F9-BA68-704378376203}" type="parTrans" cxnId="{57A0A1AF-6957-48C9-950B-20A53387C705}">
      <dgm:prSet/>
      <dgm:spPr/>
      <dgm:t>
        <a:bodyPr/>
        <a:lstStyle/>
        <a:p>
          <a:endParaRPr lang="en-US"/>
        </a:p>
      </dgm:t>
    </dgm:pt>
    <dgm:pt modelId="{0986039B-BAB1-48AC-8EC0-08BC011CE0BD}" type="sibTrans" cxnId="{57A0A1AF-6957-48C9-950B-20A53387C705}">
      <dgm:prSet/>
      <dgm:spPr/>
      <dgm:t>
        <a:bodyPr/>
        <a:lstStyle/>
        <a:p>
          <a:endParaRPr lang="en-US"/>
        </a:p>
      </dgm:t>
    </dgm:pt>
    <dgm:pt modelId="{0C7F565F-2A22-4E6A-A067-36E1754814C2}">
      <dgm:prSet phldrT="[Text]"/>
      <dgm:spPr/>
      <dgm:t>
        <a:bodyPr/>
        <a:lstStyle/>
        <a:p>
          <a:r>
            <a:rPr lang="en-US" dirty="0"/>
            <a:t>Parents</a:t>
          </a:r>
        </a:p>
      </dgm:t>
    </dgm:pt>
    <dgm:pt modelId="{F101C7AA-8D1E-46DC-A271-E6E330660ED0}" type="parTrans" cxnId="{7DC5B201-842F-4776-89FF-3D6AF789E909}">
      <dgm:prSet/>
      <dgm:spPr/>
      <dgm:t>
        <a:bodyPr/>
        <a:lstStyle/>
        <a:p>
          <a:endParaRPr lang="en-US"/>
        </a:p>
      </dgm:t>
    </dgm:pt>
    <dgm:pt modelId="{2B1F6A64-8F71-490F-8D13-1AA0D559C314}" type="sibTrans" cxnId="{7DC5B201-842F-4776-89FF-3D6AF789E909}">
      <dgm:prSet/>
      <dgm:spPr/>
      <dgm:t>
        <a:bodyPr/>
        <a:lstStyle/>
        <a:p>
          <a:endParaRPr lang="en-US"/>
        </a:p>
      </dgm:t>
    </dgm:pt>
    <dgm:pt modelId="{13A27631-3C8A-4D5B-B663-9E4D8F902E48}">
      <dgm:prSet phldrT="[Text]"/>
      <dgm:spPr/>
      <dgm:t>
        <a:bodyPr/>
        <a:lstStyle/>
        <a:p>
          <a:r>
            <a:rPr lang="en-US" dirty="0"/>
            <a:t>Whole School (Admin)</a:t>
          </a:r>
        </a:p>
      </dgm:t>
    </dgm:pt>
    <dgm:pt modelId="{26A8E259-0E27-4FD9-AD4D-CCD941FC55DC}" type="parTrans" cxnId="{BDFB7904-EA1F-4501-8F52-FE9ABF32F7B1}">
      <dgm:prSet/>
      <dgm:spPr/>
      <dgm:t>
        <a:bodyPr/>
        <a:lstStyle/>
        <a:p>
          <a:endParaRPr lang="en-US"/>
        </a:p>
      </dgm:t>
    </dgm:pt>
    <dgm:pt modelId="{4568311B-0BFB-47A4-BB6D-1EB291FFD3D0}" type="sibTrans" cxnId="{BDFB7904-EA1F-4501-8F52-FE9ABF32F7B1}">
      <dgm:prSet/>
      <dgm:spPr/>
      <dgm:t>
        <a:bodyPr/>
        <a:lstStyle/>
        <a:p>
          <a:endParaRPr lang="en-US"/>
        </a:p>
      </dgm:t>
    </dgm:pt>
    <dgm:pt modelId="{48F5CA40-99FA-4866-8DFD-AF8307EE15A8}">
      <dgm:prSet/>
      <dgm:spPr/>
      <dgm:t>
        <a:bodyPr/>
        <a:lstStyle/>
        <a:p>
          <a:r>
            <a:rPr lang="en-US" dirty="0"/>
            <a:t>Classroom Teachers</a:t>
          </a:r>
        </a:p>
      </dgm:t>
    </dgm:pt>
    <dgm:pt modelId="{405D920E-F722-4892-946B-6055D6FAC4FD}" type="parTrans" cxnId="{E2B8A1BF-0910-4DCC-ADEA-8FC752DC25AD}">
      <dgm:prSet/>
      <dgm:spPr/>
      <dgm:t>
        <a:bodyPr/>
        <a:lstStyle/>
        <a:p>
          <a:endParaRPr lang="en-US"/>
        </a:p>
      </dgm:t>
    </dgm:pt>
    <dgm:pt modelId="{2A17B5CD-05BB-4D0F-9D43-A2A53A3854F8}" type="sibTrans" cxnId="{E2B8A1BF-0910-4DCC-ADEA-8FC752DC25AD}">
      <dgm:prSet/>
      <dgm:spPr/>
      <dgm:t>
        <a:bodyPr/>
        <a:lstStyle/>
        <a:p>
          <a:endParaRPr lang="en-US"/>
        </a:p>
      </dgm:t>
    </dgm:pt>
    <dgm:pt modelId="{3E40811C-B247-4956-9920-813026F9197B}" type="pres">
      <dgm:prSet presAssocID="{74B60EA4-C438-4842-AED7-9746A6DCE466}" presName="compositeShape" presStyleCnt="0">
        <dgm:presLayoutVars>
          <dgm:chMax val="7"/>
          <dgm:dir/>
          <dgm:resizeHandles val="exact"/>
        </dgm:presLayoutVars>
      </dgm:prSet>
      <dgm:spPr/>
    </dgm:pt>
    <dgm:pt modelId="{24F4196F-76D9-49A7-857B-F3982F1AAF7F}" type="pres">
      <dgm:prSet presAssocID="{74B60EA4-C438-4842-AED7-9746A6DCE466}" presName="wedge1" presStyleLbl="node1" presStyleIdx="0" presStyleCnt="4" custLinFactNeighborX="-2201" custLinFactNeighborY="-4900"/>
      <dgm:spPr/>
    </dgm:pt>
    <dgm:pt modelId="{17B7C662-D59F-4499-8FCB-96D1CB980230}" type="pres">
      <dgm:prSet presAssocID="{74B60EA4-C438-4842-AED7-9746A6DCE46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6488E2B-BADB-4A15-8518-D4E67CA4E619}" type="pres">
      <dgm:prSet presAssocID="{74B60EA4-C438-4842-AED7-9746A6DCE466}" presName="wedge2" presStyleLbl="node1" presStyleIdx="1" presStyleCnt="4" custLinFactNeighborX="2828" custLinFactNeighborY="-7028"/>
      <dgm:spPr/>
    </dgm:pt>
    <dgm:pt modelId="{7572A48A-A3B0-4004-9200-C9CFF5FCEDF2}" type="pres">
      <dgm:prSet presAssocID="{74B60EA4-C438-4842-AED7-9746A6DCE46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E71C157-F25F-4513-B7C9-6C1C0EC395CA}" type="pres">
      <dgm:prSet presAssocID="{74B60EA4-C438-4842-AED7-9746A6DCE466}" presName="wedge3" presStyleLbl="node1" presStyleIdx="2" presStyleCnt="4" custLinFactNeighborX="-987" custLinFactNeighborY="-7028"/>
      <dgm:spPr/>
    </dgm:pt>
    <dgm:pt modelId="{BB7464D7-E5DE-45B8-820D-44F3CB41F397}" type="pres">
      <dgm:prSet presAssocID="{74B60EA4-C438-4842-AED7-9746A6DCE46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EE9C3EE-E16E-4B3B-A6F8-0F06A3A0A0FF}" type="pres">
      <dgm:prSet presAssocID="{74B60EA4-C438-4842-AED7-9746A6DCE466}" presName="wedge4" presStyleLbl="node1" presStyleIdx="3" presStyleCnt="4" custLinFactNeighborX="-987" custLinFactNeighborY="-9571"/>
      <dgm:spPr/>
    </dgm:pt>
    <dgm:pt modelId="{71275BBD-38A2-4F1F-AC0F-B4093ECAA547}" type="pres">
      <dgm:prSet presAssocID="{74B60EA4-C438-4842-AED7-9746A6DCE46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DC5B201-842F-4776-89FF-3D6AF789E909}" srcId="{74B60EA4-C438-4842-AED7-9746A6DCE466}" destId="{0C7F565F-2A22-4E6A-A067-36E1754814C2}" srcOrd="2" destOrd="0" parTransId="{F101C7AA-8D1E-46DC-A271-E6E330660ED0}" sibTransId="{2B1F6A64-8F71-490F-8D13-1AA0D559C314}"/>
    <dgm:cxn modelId="{BDFB7904-EA1F-4501-8F52-FE9ABF32F7B1}" srcId="{74B60EA4-C438-4842-AED7-9746A6DCE466}" destId="{13A27631-3C8A-4D5B-B663-9E4D8F902E48}" srcOrd="3" destOrd="0" parTransId="{26A8E259-0E27-4FD9-AD4D-CCD941FC55DC}" sibTransId="{4568311B-0BFB-47A4-BB6D-1EB291FFD3D0}"/>
    <dgm:cxn modelId="{78F64F15-3B45-4100-B2D3-D5A91375EEA2}" type="presOf" srcId="{13A27631-3C8A-4D5B-B663-9E4D8F902E48}" destId="{9EE9C3EE-E16E-4B3B-A6F8-0F06A3A0A0FF}" srcOrd="0" destOrd="0" presId="urn:microsoft.com/office/officeart/2005/8/layout/chart3"/>
    <dgm:cxn modelId="{CA965A67-4E23-4CDA-9FB7-6CD9F22D1DAC}" type="presOf" srcId="{13A27631-3C8A-4D5B-B663-9E4D8F902E48}" destId="{71275BBD-38A2-4F1F-AC0F-B4093ECAA547}" srcOrd="1" destOrd="0" presId="urn:microsoft.com/office/officeart/2005/8/layout/chart3"/>
    <dgm:cxn modelId="{CD6C7C6B-D1FD-4443-BFC9-EFF48F11EC86}" type="presOf" srcId="{A9C90C08-B691-4FF3-A471-DB26E08F3329}" destId="{17B7C662-D59F-4499-8FCB-96D1CB980230}" srcOrd="1" destOrd="0" presId="urn:microsoft.com/office/officeart/2005/8/layout/chart3"/>
    <dgm:cxn modelId="{6C11B375-7FD0-4119-B41C-0D5378CDFCEC}" type="presOf" srcId="{48F5CA40-99FA-4866-8DFD-AF8307EE15A8}" destId="{7572A48A-A3B0-4004-9200-C9CFF5FCEDF2}" srcOrd="1" destOrd="0" presId="urn:microsoft.com/office/officeart/2005/8/layout/chart3"/>
    <dgm:cxn modelId="{6D762282-BE3E-42D1-8793-D6910DA26875}" type="presOf" srcId="{48F5CA40-99FA-4866-8DFD-AF8307EE15A8}" destId="{06488E2B-BADB-4A15-8518-D4E67CA4E619}" srcOrd="0" destOrd="0" presId="urn:microsoft.com/office/officeart/2005/8/layout/chart3"/>
    <dgm:cxn modelId="{5165CD85-A3AB-4A67-9B3B-778EEDE6A8FC}" type="presOf" srcId="{74B60EA4-C438-4842-AED7-9746A6DCE466}" destId="{3E40811C-B247-4956-9920-813026F9197B}" srcOrd="0" destOrd="0" presId="urn:microsoft.com/office/officeart/2005/8/layout/chart3"/>
    <dgm:cxn modelId="{177447AE-8B0C-405B-A2E5-F900FAB1D708}" type="presOf" srcId="{A9C90C08-B691-4FF3-A471-DB26E08F3329}" destId="{24F4196F-76D9-49A7-857B-F3982F1AAF7F}" srcOrd="0" destOrd="0" presId="urn:microsoft.com/office/officeart/2005/8/layout/chart3"/>
    <dgm:cxn modelId="{57A0A1AF-6957-48C9-950B-20A53387C705}" srcId="{74B60EA4-C438-4842-AED7-9746A6DCE466}" destId="{A9C90C08-B691-4FF3-A471-DB26E08F3329}" srcOrd="0" destOrd="0" parTransId="{581840FE-BD76-43F9-BA68-704378376203}" sibTransId="{0986039B-BAB1-48AC-8EC0-08BC011CE0BD}"/>
    <dgm:cxn modelId="{E2B8A1BF-0910-4DCC-ADEA-8FC752DC25AD}" srcId="{74B60EA4-C438-4842-AED7-9746A6DCE466}" destId="{48F5CA40-99FA-4866-8DFD-AF8307EE15A8}" srcOrd="1" destOrd="0" parTransId="{405D920E-F722-4892-946B-6055D6FAC4FD}" sibTransId="{2A17B5CD-05BB-4D0F-9D43-A2A53A3854F8}"/>
    <dgm:cxn modelId="{3DC361D5-20DA-48CF-AB39-266CDC1102D5}" type="presOf" srcId="{0C7F565F-2A22-4E6A-A067-36E1754814C2}" destId="{BB7464D7-E5DE-45B8-820D-44F3CB41F397}" srcOrd="1" destOrd="0" presId="urn:microsoft.com/office/officeart/2005/8/layout/chart3"/>
    <dgm:cxn modelId="{222047E3-D0DF-46EA-8805-A32CE45EF265}" type="presOf" srcId="{0C7F565F-2A22-4E6A-A067-36E1754814C2}" destId="{4E71C157-F25F-4513-B7C9-6C1C0EC395CA}" srcOrd="0" destOrd="0" presId="urn:microsoft.com/office/officeart/2005/8/layout/chart3"/>
    <dgm:cxn modelId="{097AA0FB-7DD1-4F3E-ADD9-3B49B35A6D4C}" type="presParOf" srcId="{3E40811C-B247-4956-9920-813026F9197B}" destId="{24F4196F-76D9-49A7-857B-F3982F1AAF7F}" srcOrd="0" destOrd="0" presId="urn:microsoft.com/office/officeart/2005/8/layout/chart3"/>
    <dgm:cxn modelId="{1EB00275-BF95-405B-AAF0-970D0BF15B54}" type="presParOf" srcId="{3E40811C-B247-4956-9920-813026F9197B}" destId="{17B7C662-D59F-4499-8FCB-96D1CB980230}" srcOrd="1" destOrd="0" presId="urn:microsoft.com/office/officeart/2005/8/layout/chart3"/>
    <dgm:cxn modelId="{A8CC0FA9-4C0B-44E7-8D4C-4F2F3E748E10}" type="presParOf" srcId="{3E40811C-B247-4956-9920-813026F9197B}" destId="{06488E2B-BADB-4A15-8518-D4E67CA4E619}" srcOrd="2" destOrd="0" presId="urn:microsoft.com/office/officeart/2005/8/layout/chart3"/>
    <dgm:cxn modelId="{5809D661-77E5-4F2C-A19D-5940EBDD6CA2}" type="presParOf" srcId="{3E40811C-B247-4956-9920-813026F9197B}" destId="{7572A48A-A3B0-4004-9200-C9CFF5FCEDF2}" srcOrd="3" destOrd="0" presId="urn:microsoft.com/office/officeart/2005/8/layout/chart3"/>
    <dgm:cxn modelId="{7D59105B-79BD-4544-AFCB-8BF98B96DF01}" type="presParOf" srcId="{3E40811C-B247-4956-9920-813026F9197B}" destId="{4E71C157-F25F-4513-B7C9-6C1C0EC395CA}" srcOrd="4" destOrd="0" presId="urn:microsoft.com/office/officeart/2005/8/layout/chart3"/>
    <dgm:cxn modelId="{2426E597-A41F-41D0-B87D-0A58386C8C5F}" type="presParOf" srcId="{3E40811C-B247-4956-9920-813026F9197B}" destId="{BB7464D7-E5DE-45B8-820D-44F3CB41F397}" srcOrd="5" destOrd="0" presId="urn:microsoft.com/office/officeart/2005/8/layout/chart3"/>
    <dgm:cxn modelId="{41804663-B9B6-44BD-9CAB-1676D6D0369C}" type="presParOf" srcId="{3E40811C-B247-4956-9920-813026F9197B}" destId="{9EE9C3EE-E16E-4B3B-A6F8-0F06A3A0A0FF}" srcOrd="6" destOrd="0" presId="urn:microsoft.com/office/officeart/2005/8/layout/chart3"/>
    <dgm:cxn modelId="{81F10FE3-CCCB-4047-AE4E-5CEDCD9FAFEB}" type="presParOf" srcId="{3E40811C-B247-4956-9920-813026F9197B}" destId="{71275BBD-38A2-4F1F-AC0F-B4093ECAA547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9E069-10B5-4D6C-973A-1F0E083F8589}">
      <dsp:nvSpPr>
        <dsp:cNvPr id="0" name=""/>
        <dsp:cNvSpPr/>
      </dsp:nvSpPr>
      <dsp:spPr>
        <a:xfrm>
          <a:off x="2448271" y="1215295"/>
          <a:ext cx="3582749" cy="3582749"/>
        </a:xfrm>
        <a:prstGeom prst="ellipse">
          <a:avLst/>
        </a:prstGeom>
        <a:solidFill>
          <a:srgbClr val="00B0F0">
            <a:alpha val="50000"/>
          </a:srgb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Development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of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Bullying</a:t>
          </a:r>
        </a:p>
      </dsp:txBody>
      <dsp:txXfrm>
        <a:off x="2972952" y="1739976"/>
        <a:ext cx="2533387" cy="2533387"/>
      </dsp:txXfrm>
    </dsp:sp>
    <dsp:sp modelId="{A639DAF3-8990-4740-8ED5-8DDE635E1594}">
      <dsp:nvSpPr>
        <dsp:cNvPr id="0" name=""/>
        <dsp:cNvSpPr/>
      </dsp:nvSpPr>
      <dsp:spPr>
        <a:xfrm>
          <a:off x="3312380" y="71996"/>
          <a:ext cx="1791374" cy="1791374"/>
        </a:xfrm>
        <a:prstGeom prst="ellipse">
          <a:avLst/>
        </a:prstGeom>
        <a:solidFill>
          <a:srgbClr val="00B0F0">
            <a:alpha val="50000"/>
          </a:srgb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Neglected</a:t>
          </a:r>
        </a:p>
      </dsp:txBody>
      <dsp:txXfrm>
        <a:off x="3574721" y="334337"/>
        <a:ext cx="1266692" cy="1266692"/>
      </dsp:txXfrm>
    </dsp:sp>
    <dsp:sp modelId="{42EA87A9-536D-4A1D-8690-B28ADC75B5C1}">
      <dsp:nvSpPr>
        <dsp:cNvPr id="0" name=""/>
        <dsp:cNvSpPr/>
      </dsp:nvSpPr>
      <dsp:spPr>
        <a:xfrm>
          <a:off x="5335413" y="3543982"/>
          <a:ext cx="1791374" cy="1791374"/>
        </a:xfrm>
        <a:prstGeom prst="ellipse">
          <a:avLst/>
        </a:prstGeom>
        <a:solidFill>
          <a:srgbClr val="00B0F0">
            <a:alpha val="50000"/>
          </a:srgb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Rejected</a:t>
          </a:r>
        </a:p>
      </dsp:txBody>
      <dsp:txXfrm>
        <a:off x="5597754" y="3806323"/>
        <a:ext cx="1266692" cy="1266692"/>
      </dsp:txXfrm>
    </dsp:sp>
    <dsp:sp modelId="{56E607DD-7AF5-43EB-AD91-785502483CC2}">
      <dsp:nvSpPr>
        <dsp:cNvPr id="0" name=""/>
        <dsp:cNvSpPr/>
      </dsp:nvSpPr>
      <dsp:spPr>
        <a:xfrm>
          <a:off x="1298148" y="3543982"/>
          <a:ext cx="1791374" cy="1791374"/>
        </a:xfrm>
        <a:prstGeom prst="ellipse">
          <a:avLst/>
        </a:prstGeom>
        <a:solidFill>
          <a:srgbClr val="00B0F0">
            <a:alpha val="50000"/>
          </a:srgb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Bullied</a:t>
          </a:r>
        </a:p>
      </dsp:txBody>
      <dsp:txXfrm>
        <a:off x="1560489" y="3806323"/>
        <a:ext cx="1266692" cy="1266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4196F-76D9-49A7-857B-F3982F1AAF7F}">
      <dsp:nvSpPr>
        <dsp:cNvPr id="0" name=""/>
        <dsp:cNvSpPr/>
      </dsp:nvSpPr>
      <dsp:spPr>
        <a:xfrm>
          <a:off x="1645554" y="142512"/>
          <a:ext cx="5662749" cy="5662749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rgbClr val="FF0000"/>
              </a:solidFill>
            </a:rPr>
            <a:t>Students</a:t>
          </a:r>
        </a:p>
      </dsp:txBody>
      <dsp:txXfrm>
        <a:off x="4541646" y="1190121"/>
        <a:ext cx="2089824" cy="1685342"/>
      </dsp:txXfrm>
    </dsp:sp>
    <dsp:sp modelId="{06488E2B-BADB-4A15-8518-D4E67CA4E619}">
      <dsp:nvSpPr>
        <dsp:cNvPr id="0" name=""/>
        <dsp:cNvSpPr/>
      </dsp:nvSpPr>
      <dsp:spPr>
        <a:xfrm>
          <a:off x="1691689" y="260653"/>
          <a:ext cx="5662749" cy="5662749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Classroom Teachers</a:t>
          </a:r>
        </a:p>
      </dsp:txBody>
      <dsp:txXfrm>
        <a:off x="4624184" y="3193148"/>
        <a:ext cx="2089824" cy="1685342"/>
      </dsp:txXfrm>
    </dsp:sp>
    <dsp:sp modelId="{4E71C157-F25F-4513-B7C9-6C1C0EC395CA}">
      <dsp:nvSpPr>
        <dsp:cNvPr id="0" name=""/>
        <dsp:cNvSpPr/>
      </dsp:nvSpPr>
      <dsp:spPr>
        <a:xfrm>
          <a:off x="1475655" y="260653"/>
          <a:ext cx="5662749" cy="5662749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Parents</a:t>
          </a:r>
        </a:p>
      </dsp:txBody>
      <dsp:txXfrm>
        <a:off x="2116085" y="3193148"/>
        <a:ext cx="2089824" cy="1685342"/>
      </dsp:txXfrm>
    </dsp:sp>
    <dsp:sp modelId="{9EE9C3EE-E16E-4B3B-A6F8-0F06A3A0A0FF}">
      <dsp:nvSpPr>
        <dsp:cNvPr id="0" name=""/>
        <dsp:cNvSpPr/>
      </dsp:nvSpPr>
      <dsp:spPr>
        <a:xfrm>
          <a:off x="1475655" y="116649"/>
          <a:ext cx="5662749" cy="5662749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Whole School (Admin)</a:t>
          </a:r>
        </a:p>
      </dsp:txBody>
      <dsp:txXfrm>
        <a:off x="2116085" y="1161561"/>
        <a:ext cx="2089824" cy="1685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841" cy="497524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183" y="0"/>
            <a:ext cx="2949841" cy="497524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03A186F7-D7BE-4671-8E05-314EB7DEB110}" type="datetimeFigureOut">
              <a:rPr lang="en-AU" smtClean="0"/>
              <a:t>30/07/2023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0228"/>
            <a:ext cx="2949841" cy="497523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183" y="9440228"/>
            <a:ext cx="2949841" cy="497523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7015989D-0E54-4281-B438-1A63150285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3117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841" cy="497524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524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4D60DF56-B95A-4BF9-9C4E-5A32448A9AF3}" type="datetimeFigureOut">
              <a:rPr lang="en-AU" smtClean="0"/>
              <a:t>30/07/2023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5" y="4720910"/>
            <a:ext cx="5445126" cy="4472940"/>
          </a:xfrm>
          <a:prstGeom prst="rect">
            <a:avLst/>
          </a:prstGeom>
        </p:spPr>
        <p:txBody>
          <a:bodyPr vert="horz" lIns="91550" tIns="45775" rIns="91550" bIns="4577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228"/>
            <a:ext cx="2949841" cy="497523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183" y="9440228"/>
            <a:ext cx="2949841" cy="497523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0B13BD12-7861-4CD0-9348-0E5B458FD4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55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1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9468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96172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1419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586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6588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77815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99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77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48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8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47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64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80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4E468C-DFB0-4674-8E2E-2BAAAF0448C1}" type="datetimeFigureOut">
              <a:rPr lang="en-AU" smtClean="0"/>
              <a:pPr/>
              <a:t>30/07/2023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A039B3A-D819-4B65-9BBD-1DA16027A27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0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632848" cy="15696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School Bullying: A few ideas for prevention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12976"/>
            <a:ext cx="3349212" cy="22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10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20688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1.  Effective data collection &amp; use</a:t>
            </a:r>
            <a:endParaRPr lang="fr-FR" sz="3200" kern="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43608" y="1556792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AU" sz="2800" kern="0" dirty="0">
                <a:solidFill>
                  <a:srgbClr val="0070C0"/>
                </a:solidFill>
              </a:rPr>
              <a:t>A method is needed to regularly collect relevant data on bullying, which is then used to monitor and prioritise needs.</a:t>
            </a:r>
          </a:p>
        </p:txBody>
      </p:sp>
      <p:pic>
        <p:nvPicPr>
          <p:cNvPr id="5" name="Picture 2" descr="http://cliqology.com/wp-content/uploads/2011/05/data-everywher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2769175" cy="2119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17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11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14320" cy="3540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365104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70C0"/>
                </a:solidFill>
              </a:rPr>
              <a:t>4-6	Low level</a:t>
            </a:r>
          </a:p>
          <a:p>
            <a:r>
              <a:rPr lang="en-AU" b="1" dirty="0">
                <a:solidFill>
                  <a:srgbClr val="0070C0"/>
                </a:solidFill>
              </a:rPr>
              <a:t>7-9	Moderate level</a:t>
            </a:r>
          </a:p>
          <a:p>
            <a:r>
              <a:rPr lang="en-AU" b="1" dirty="0">
                <a:solidFill>
                  <a:srgbClr val="0070C0"/>
                </a:solidFill>
              </a:rPr>
              <a:t>10+	Severe bullying</a:t>
            </a:r>
          </a:p>
          <a:p>
            <a:endParaRPr lang="en-A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17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ign with white text&#10;&#10;Description automatically generated">
            <a:extLst>
              <a:ext uri="{FF2B5EF4-FFF2-40B4-BE49-F238E27FC236}">
                <a16:creationId xmlns:a16="http://schemas.microsoft.com/office/drawing/2014/main" id="{6EE06C93-337D-5B7D-96CB-2626168D7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88840"/>
            <a:ext cx="2880320" cy="2880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698AD-B360-B57D-526C-8E134D6AF247}"/>
              </a:ext>
            </a:extLst>
          </p:cNvPr>
          <p:cNvSpPr txBox="1"/>
          <p:nvPr/>
        </p:nvSpPr>
        <p:spPr>
          <a:xfrm>
            <a:off x="2195736" y="54868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rgbClr val="0070C0"/>
                </a:solidFill>
              </a:rPr>
              <a:t>2. Hot-spot Supervision</a:t>
            </a:r>
          </a:p>
        </p:txBody>
      </p:sp>
    </p:spTree>
    <p:extLst>
      <p:ext uri="{BB962C8B-B14F-4D97-AF65-F5344CB8AC3E}">
        <p14:creationId xmlns:p14="http://schemas.microsoft.com/office/powerpoint/2010/main" val="224444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698AD-B360-B57D-526C-8E134D6AF247}"/>
              </a:ext>
            </a:extLst>
          </p:cNvPr>
          <p:cNvSpPr txBox="1"/>
          <p:nvPr/>
        </p:nvSpPr>
        <p:spPr>
          <a:xfrm>
            <a:off x="1295636" y="566523"/>
            <a:ext cx="6228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rgbClr val="0070C0"/>
                </a:solidFill>
              </a:rPr>
              <a:t>3. Provide multiple ways for students to report bullying</a:t>
            </a:r>
          </a:p>
        </p:txBody>
      </p:sp>
      <p:pic>
        <p:nvPicPr>
          <p:cNvPr id="5" name="Picture 4" descr="A red and blue text with a hand and a blue text&#10;&#10;Description automatically generated">
            <a:extLst>
              <a:ext uri="{FF2B5EF4-FFF2-40B4-BE49-F238E27FC236}">
                <a16:creationId xmlns:a16="http://schemas.microsoft.com/office/drawing/2014/main" id="{7CD2C2A0-CF37-59C8-B7C4-88D6883E1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63" y="2492896"/>
            <a:ext cx="3984674" cy="27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2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90749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4.  Teachers as Modellers </a:t>
            </a:r>
            <a:endParaRPr lang="fr-FR" sz="3200" kern="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124744"/>
            <a:ext cx="7489825" cy="30963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AU" sz="2000" kern="0" dirty="0">
                <a:solidFill>
                  <a:srgbClr val="0070C0"/>
                </a:solidFill>
              </a:rPr>
              <a:t>There is evidence that peer perceived popularity is a direct reflection of teacher preference (Ladd et al., 1999) and that teachers, by the attitudes they portray towards different students, play a significant role in determining the students who are deemed popular in the eyes of their peers.  </a:t>
            </a:r>
          </a:p>
          <a:p>
            <a:pPr marL="0" indent="0">
              <a:buNone/>
            </a:pPr>
            <a:endParaRPr lang="en-AU" sz="2000" kern="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AU" sz="2000" kern="0" dirty="0">
                <a:solidFill>
                  <a:srgbClr val="0070C0"/>
                </a:solidFill>
              </a:rPr>
              <a:t>Deference shown to students who exhibit aggressive behaviour may increase their social standing and increase their ability to influence peer group norms.</a:t>
            </a:r>
          </a:p>
        </p:txBody>
      </p:sp>
      <p:pic>
        <p:nvPicPr>
          <p:cNvPr id="6146" name="Picture 2" descr="http://ktbs.images.worldnow.com/images/4304000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6"/>
            <a:ext cx="2580605" cy="15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72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20688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5.  Recognition of </a:t>
            </a:r>
            <a:r>
              <a:rPr lang="fr-CA" sz="3200" kern="0" dirty="0" err="1">
                <a:solidFill>
                  <a:srgbClr val="0070C0"/>
                </a:solidFill>
              </a:rPr>
              <a:t>Prosocial</a:t>
            </a:r>
            <a:r>
              <a:rPr lang="fr-CA" sz="3200" kern="0" dirty="0">
                <a:solidFill>
                  <a:srgbClr val="0070C0"/>
                </a:solidFill>
              </a:rPr>
              <a:t> Behaviour</a:t>
            </a:r>
            <a:endParaRPr lang="fr-FR" sz="3200" kern="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804098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AU" sz="2000" kern="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804098"/>
            <a:ext cx="77048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70C0"/>
                </a:solidFill>
              </a:rPr>
              <a:t>Early recognition &amp; development of prosocial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70C0"/>
                </a:solidFill>
              </a:rPr>
              <a:t>Developing a school climate where students believe there is more to be gained by prosocial rather than aggressive behaviour.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70C0"/>
              </a:solidFill>
            </a:endParaRPr>
          </a:p>
        </p:txBody>
      </p:sp>
      <p:pic>
        <p:nvPicPr>
          <p:cNvPr id="7170" name="Picture 2" descr="http://blog.oup.com/wp-content/uploads/2012/12/iStock_000005843936X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68170"/>
            <a:ext cx="2560373" cy="19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124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16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804098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AU" sz="2000" kern="0" dirty="0">
              <a:solidFill>
                <a:srgbClr val="0070C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1600" y="1412776"/>
            <a:ext cx="8460432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514350" indent="-514350">
              <a:buFontTx/>
              <a:buNone/>
            </a:pPr>
            <a:endParaRPr lang="en-AU" sz="2800" kern="0" dirty="0">
              <a:solidFill>
                <a:srgbClr val="0070C0"/>
              </a:solidFill>
            </a:endParaRPr>
          </a:p>
          <a:p>
            <a:pPr marL="514350" indent="-514350"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Discuss &amp; role-play strategies.</a:t>
            </a:r>
          </a:p>
          <a:p>
            <a:pPr marL="514350" indent="-514350"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a)  Cry, sulk, ‘spin out’.</a:t>
            </a:r>
          </a:p>
          <a:p>
            <a:pPr marL="514350" indent="-514350"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b)  Get back at the bully (aggression)</a:t>
            </a:r>
          </a:p>
          <a:p>
            <a:pPr marL="514350" indent="-514350"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c)  Ignore the bully. “Walk”</a:t>
            </a:r>
          </a:p>
          <a:p>
            <a:pPr marL="514350" indent="-514350"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d)  Deflection</a:t>
            </a:r>
          </a:p>
          <a:p>
            <a:pPr marL="514350" indent="-514350"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e)  Assertive language.  </a:t>
            </a:r>
          </a:p>
          <a:p>
            <a:pPr marL="514350" indent="-514350"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	 </a:t>
            </a:r>
            <a:r>
              <a:rPr lang="en-US" sz="1600" kern="0" dirty="0">
                <a:solidFill>
                  <a:srgbClr val="0070C0"/>
                </a:solidFill>
              </a:rPr>
              <a:t>[Adult state, Command, Refuse to Divert, Give Choice]</a:t>
            </a:r>
          </a:p>
          <a:p>
            <a:pPr marL="514350" indent="-514350">
              <a:buFontTx/>
              <a:buNone/>
            </a:pPr>
            <a:endParaRPr lang="en-US" sz="2800" kern="0" dirty="0">
              <a:solidFill>
                <a:srgbClr val="0070C0"/>
              </a:solidFill>
            </a:endParaRPr>
          </a:p>
          <a:p>
            <a:pPr marL="514350" indent="-514350">
              <a:buFontTx/>
              <a:buNone/>
            </a:pPr>
            <a:endParaRPr lang="en-AU" sz="2800" kern="0" dirty="0">
              <a:solidFill>
                <a:srgbClr val="0070C0"/>
              </a:solidFill>
            </a:endParaRPr>
          </a:p>
          <a:p>
            <a:pPr marL="514350" indent="-514350">
              <a:buFontTx/>
              <a:buNone/>
            </a:pPr>
            <a:endParaRPr lang="en-US" sz="2800" kern="0" dirty="0">
              <a:solidFill>
                <a:srgbClr val="0070C0"/>
              </a:solidFill>
            </a:endParaRPr>
          </a:p>
          <a:p>
            <a:pPr marL="514350" indent="-514350">
              <a:buFontTx/>
              <a:buAutoNum type="arabicPeriod" startAt="3"/>
            </a:pPr>
            <a:endParaRPr lang="en-US" sz="2800" kern="0" dirty="0">
              <a:solidFill>
                <a:srgbClr val="0070C0"/>
              </a:solidFill>
            </a:endParaRPr>
          </a:p>
          <a:p>
            <a:pPr marL="514350" indent="-514350">
              <a:buFontTx/>
              <a:buAutoNum type="arabicPeriod" startAt="3"/>
            </a:pPr>
            <a:endParaRPr lang="en-US" sz="2800" kern="0" dirty="0">
              <a:solidFill>
                <a:srgbClr val="0070C0"/>
              </a:solidFill>
            </a:endParaRPr>
          </a:p>
          <a:p>
            <a:pPr marL="514350" indent="-514350">
              <a:buFontTx/>
              <a:buAutoNum type="arabicPeriod" startAt="3"/>
            </a:pPr>
            <a:endParaRPr lang="en-US" sz="2800" kern="0" dirty="0">
              <a:solidFill>
                <a:srgbClr val="0070C0"/>
              </a:solidFill>
            </a:endParaRPr>
          </a:p>
          <a:p>
            <a:pPr marL="514350" indent="-514350">
              <a:buFontTx/>
              <a:buAutoNum type="arabicPeriod" startAt="3"/>
            </a:pPr>
            <a:endParaRPr lang="en-US" sz="2800" kern="0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		 </a:t>
            </a:r>
            <a:endParaRPr lang="en-AU" sz="2800" kern="0" dirty="0">
              <a:solidFill>
                <a:srgbClr val="0070C0"/>
              </a:solidFill>
            </a:endParaRPr>
          </a:p>
        </p:txBody>
      </p:sp>
      <p:pic>
        <p:nvPicPr>
          <p:cNvPr id="9218" name="Picture 2" descr="Image result for role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77" y="4509120"/>
            <a:ext cx="1870623" cy="186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561646-F22F-42E5-5347-DF5B8F7D67D2}"/>
              </a:ext>
            </a:extLst>
          </p:cNvPr>
          <p:cNvSpPr txBox="1"/>
          <p:nvPr/>
        </p:nvSpPr>
        <p:spPr>
          <a:xfrm>
            <a:off x="827584" y="823607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0070C0"/>
                </a:solidFill>
              </a:rPr>
              <a:t>6. Teach Particular Strategies for dealing with bullies</a:t>
            </a:r>
          </a:p>
        </p:txBody>
      </p:sp>
    </p:spTree>
    <p:extLst>
      <p:ext uri="{BB962C8B-B14F-4D97-AF65-F5344CB8AC3E}">
        <p14:creationId xmlns:p14="http://schemas.microsoft.com/office/powerpoint/2010/main" val="819463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42" name="Picture 2" descr="http://chps.vic.edu.au/app/webroot/uploaded_files/media/5_finger_solu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72816"/>
            <a:ext cx="6477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100A33-62BB-E6A1-AD19-45FAEB7D575E}"/>
              </a:ext>
            </a:extLst>
          </p:cNvPr>
          <p:cNvSpPr txBox="1"/>
          <p:nvPr/>
        </p:nvSpPr>
        <p:spPr>
          <a:xfrm>
            <a:off x="1475656" y="90872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Example of a strategy for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1295555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18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20688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7. Student </a:t>
            </a:r>
            <a:r>
              <a:rPr lang="fr-CA" sz="3200" kern="0" dirty="0" err="1">
                <a:solidFill>
                  <a:srgbClr val="0070C0"/>
                </a:solidFill>
              </a:rPr>
              <a:t>Led</a:t>
            </a:r>
            <a:endParaRPr lang="fr-CA" sz="3200" kern="0" dirty="0">
              <a:solidFill>
                <a:srgbClr val="0070C0"/>
              </a:solidFill>
            </a:endParaRPr>
          </a:p>
          <a:p>
            <a:r>
              <a:rPr lang="fr-CA" sz="1800" kern="0" dirty="0">
                <a:solidFill>
                  <a:srgbClr val="0070C0"/>
                </a:solidFill>
              </a:rPr>
              <a:t>[</a:t>
            </a:r>
            <a:r>
              <a:rPr lang="fr-CA" sz="1800" kern="0" dirty="0" err="1">
                <a:solidFill>
                  <a:srgbClr val="0070C0"/>
                </a:solidFill>
              </a:rPr>
              <a:t>Particularly</a:t>
            </a:r>
            <a:r>
              <a:rPr lang="fr-CA" sz="1800" kern="0" dirty="0">
                <a:solidFill>
                  <a:srgbClr val="0070C0"/>
                </a:solidFill>
              </a:rPr>
              <a:t> at </a:t>
            </a:r>
            <a:r>
              <a:rPr lang="fr-CA" sz="1800" kern="0" dirty="0" err="1">
                <a:solidFill>
                  <a:srgbClr val="0070C0"/>
                </a:solidFill>
              </a:rPr>
              <a:t>secondary</a:t>
            </a:r>
            <a:r>
              <a:rPr lang="fr-CA" sz="1800" kern="0" dirty="0">
                <a:solidFill>
                  <a:srgbClr val="0070C0"/>
                </a:solidFill>
              </a:rPr>
              <a:t> </a:t>
            </a:r>
            <a:r>
              <a:rPr lang="fr-CA" sz="1800" kern="0" dirty="0" err="1">
                <a:solidFill>
                  <a:srgbClr val="0070C0"/>
                </a:solidFill>
              </a:rPr>
              <a:t>level</a:t>
            </a:r>
            <a:r>
              <a:rPr lang="fr-CA" sz="1800" kern="0" dirty="0">
                <a:solidFill>
                  <a:srgbClr val="0070C0"/>
                </a:solidFill>
              </a:rPr>
              <a:t>]</a:t>
            </a:r>
            <a:endParaRPr lang="fr-FR" sz="1800" kern="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43608" y="1556792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AU" sz="2800" kern="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5B839-9356-49A9-0EA2-41EB7A1E0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16832"/>
            <a:ext cx="3739133" cy="29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61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19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28735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8.  Understanding Participant </a:t>
            </a:r>
            <a:r>
              <a:rPr lang="fr-CA" sz="3200" kern="0" dirty="0" err="1">
                <a:solidFill>
                  <a:srgbClr val="0070C0"/>
                </a:solidFill>
              </a:rPr>
              <a:t>Roles</a:t>
            </a:r>
            <a:endParaRPr lang="fr-FR" sz="3200" kern="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592" y="1588074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AU" sz="2000" kern="0" dirty="0">
              <a:solidFill>
                <a:srgbClr val="0070C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419872" y="980728"/>
            <a:ext cx="230425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336600"/>
                </a:solidFill>
              </a:rPr>
              <a:t>Bully</a:t>
            </a:r>
          </a:p>
          <a:p>
            <a:pPr algn="ctr"/>
            <a:r>
              <a:rPr lang="en-AU" sz="2400" dirty="0">
                <a:solidFill>
                  <a:srgbClr val="336600"/>
                </a:solidFill>
              </a:rPr>
              <a:t>Supporter</a:t>
            </a:r>
          </a:p>
        </p:txBody>
      </p:sp>
      <p:sp>
        <p:nvSpPr>
          <p:cNvPr id="6" name="Oval 5"/>
          <p:cNvSpPr/>
          <p:nvPr/>
        </p:nvSpPr>
        <p:spPr>
          <a:xfrm>
            <a:off x="6084168" y="980728"/>
            <a:ext cx="230425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336600"/>
                </a:solidFill>
              </a:rPr>
              <a:t>Reinforcer</a:t>
            </a:r>
          </a:p>
        </p:txBody>
      </p:sp>
      <p:sp>
        <p:nvSpPr>
          <p:cNvPr id="7" name="Oval 6"/>
          <p:cNvSpPr/>
          <p:nvPr/>
        </p:nvSpPr>
        <p:spPr>
          <a:xfrm>
            <a:off x="6156176" y="3501008"/>
            <a:ext cx="230425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336600"/>
                </a:solidFill>
              </a:rPr>
              <a:t>Passive Bystander</a:t>
            </a:r>
          </a:p>
        </p:txBody>
      </p:sp>
      <p:sp>
        <p:nvSpPr>
          <p:cNvPr id="8" name="Oval 7"/>
          <p:cNvSpPr/>
          <p:nvPr/>
        </p:nvSpPr>
        <p:spPr>
          <a:xfrm>
            <a:off x="827584" y="3501008"/>
            <a:ext cx="230425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336600"/>
                </a:solidFill>
              </a:rPr>
              <a:t>Active</a:t>
            </a:r>
          </a:p>
          <a:p>
            <a:pPr algn="ctr"/>
            <a:r>
              <a:rPr lang="en-AU" sz="2400" dirty="0">
                <a:solidFill>
                  <a:srgbClr val="336600"/>
                </a:solidFill>
              </a:rPr>
              <a:t>Bystander</a:t>
            </a:r>
          </a:p>
        </p:txBody>
      </p:sp>
      <p:sp>
        <p:nvSpPr>
          <p:cNvPr id="9" name="Oval 8"/>
          <p:cNvSpPr/>
          <p:nvPr/>
        </p:nvSpPr>
        <p:spPr>
          <a:xfrm>
            <a:off x="3491880" y="3501008"/>
            <a:ext cx="230425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336600"/>
                </a:solidFill>
              </a:rPr>
              <a:t>Victim</a:t>
            </a:r>
          </a:p>
        </p:txBody>
      </p:sp>
      <p:sp>
        <p:nvSpPr>
          <p:cNvPr id="10" name="Oval 9"/>
          <p:cNvSpPr/>
          <p:nvPr/>
        </p:nvSpPr>
        <p:spPr>
          <a:xfrm>
            <a:off x="827584" y="980728"/>
            <a:ext cx="230425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336600"/>
                </a:solidFill>
              </a:rPr>
              <a:t>Bully</a:t>
            </a:r>
          </a:p>
        </p:txBody>
      </p:sp>
    </p:spTree>
    <p:extLst>
      <p:ext uri="{BB962C8B-B14F-4D97-AF65-F5344CB8AC3E}">
        <p14:creationId xmlns:p14="http://schemas.microsoft.com/office/powerpoint/2010/main" val="68031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476672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0070C0"/>
                </a:solidFill>
              </a:rPr>
              <a:t>“I hated having to go to school. It took a lot of energy to muster up the courage to go. I did have a loyal friend in Shelly and having her support meant a lot to me. I didn't feel quite so alone. For the most part however, I felt unprotected and like I was being fed to the wolves. It was intimidating.” [NM]</a:t>
            </a:r>
          </a:p>
        </p:txBody>
      </p:sp>
      <p:sp>
        <p:nvSpPr>
          <p:cNvPr id="4" name="AutoShape 2" descr="data:image/jpeg;base64,/9j/4AAQSkZJRgABAQAAAQABAAD/2wCEAAkGBxMQEhQUExIUFRIUEBQVFhQVFBQUFRQUFhUWFhQUFhQYHCggGBolHBQUITEhJikrLi4uFyAzODMsNygtLisBCgoKBQUFDgUFDisZExkrKysrKysrKysrKysrKysrKysrKysrKysrKysrKysrKysrKysrKysrKysrKysrKysrK//AABEIANsA5gMBIgACEQEDEQH/xAAcAAEAAQUBAQAAAAAAAAAAAAAABwEDBQYIBAL/xABPEAABAgMEAwoJCAYJBQAAAAABAAIDBBEFEiExBkFxBwgTGCJRVWGU4xQ1gZGhtMHE0hYjMkJUcrHRM0OCkpPwFSQ0RFJic8LhU2ODotP/xAAUAQEAAAAAAAAAAAAAAAAAAAAA/8QAFBEBAAAAAAAAAAAAAAAAAAAAAP/aAAwDAQACEQMRAD8A0fcx3PP6a8I/rPAcBwX6rhb3CcJ/nbSnB9ea3ni9jpI9l75N7NlaG2V94U4IIP4vY6SPZe+Ti9jpI9l75TgiCD+L2Okj2Xvk4vY6SPZe+U4Igg/i9jpI9l75OL2Okj2XvlOCIIP4vY6SPZe+Ti9jpI9l75TgiCD+L2Okj2Xvk4vY6SPZe+U4Igg/i9jpI9l75OL2Okj2XvlOCIIP4vY6SPZe+Ti9jpI9l75TgiCD+L2Okj2Xvk4vY6SPZe+U4Igg/i9jpI9l75OL2Okj2XvlOCIIP4vY6SPZe+Ti9jpI9l75TgiCD+L2Okj2Xvk4vY6SPZe+U4Igg/i9jpI9l75OL2Okj2XvlOCIIP4vY6SPZe+Ti9jpI9l75TgiDjrTjR3+jJ2LK8JwvBcH85cuXr8NkT6N40pfpnqRZzdu8dTeyB6tCRBvO9mytDbK+8KcFB+9mytDbK+8KcEBERAREQEREBERAREQERUqgqipVVQEREBERAREQEREBERAREQcrbt3jqb2QPVoSJu3eOpvZA9WhIg3nezZWhtlfeFOCg/ezZWhtlfeFOCAiIgIiICIqFAVVQBVQEREAqlMVVEFKKqIgIiICIiAiIgIiICIiAiIg5W3bvHU3sgerQkTdu8dTeyB6tCRBvO9mytDbK+8KcFB+9mytDbK+8KcEBERBQoqogoFVEQURVIRBRAqogohVUQUaiqiAiIgIitTMw2G0ve4NaBiSaBBdRaHO7pkJrnCHBc9gwvlwaDsGOC98juhSkRwaXFhI+tSl7HDDYcUG2orMrMsitD2ODmnIggjzhXkBERAVFVfFUHLO7d46m9kD1aEibt3jqa2S/q0JEG872bK0Nsr7wpwUH72bK0Nsr7wpwQEREBERAREQEREBERBRxVURAREQEREFHuABJNABUnmAUE7o+m/DxjDY53BNNA0YVpUFx6z/wAKV9OZkw5V1CRfc1ppzHE/hTyrmi2X3or3c5NNlSUCatJzsK0AFKDrp+StQ7QcMQcR/NVjy/2+xfBdrQSLobpxFlYlQ4lppeZXkuphgNR610DZ86yPDbEYate2o9oPWFx9Ai0x5iuhtxSffFk3h30WxBTGuJHKHV9U+UoJEREQUcrYK+ohVuqDl3du8czWyX9WhIm7b45mtkv6vCRBvO9mytDbK+8KcFB+9mytDbK+8KcEBERAREQEREBERAREQFRVVAgqiIgIiINX3Qm1lh/qD8CfYubbQaca51PoJXTumktwkq+mbcfQW/7lz9b8jEwLoTxDaeD4S44Ncak0vUoTQ+hBphKtk4HqXpnJcsiFtNaytgWHwrrz/wBHXEVIJHUgwLn4DnXSO4XDH9G3wCC6O8HrugNBp5/MorntE4Dw0h7IMNreU8554Z5lbnY26EyTHAQGsfAa51x3BubEN4lznOAoCbzjqbz9SCZUWhyG6PCwEVpAw5VCNesCoypr8i26z7VgzDL8GI17cjdINDzEaig9UQq3VULlSqDl/ds8czWyX9XhIm7Z45mtkv6vCRBvW9mytDbK+8KcFB+9mytDbK+8KcEBERAREQEREBERAREQEREBERAVnwplQL7anIXhU7FYtRpLcKeUV9q0LSCzYQeHxIz2Nc3GGwA38rrgHVAAyqRrFNRQSFOBj2Pa4i6WkHqwWiaTWpKPk3y72vcQaNIAFHgEiIMch6arBT0i4Na6DNFsMEODJlzmuwNQG3A4u2EBYG0WcLEBdNNaQBeuwi4VoQQ3lAH0IMJaljXYheTUCuIGAFTmdStTMvHgjCFEyBAuluBrQ489D5lmrUnGGHwY+cZVriYmBcRTAhpoW8nLrPOvBN24+MSXElxxIrn1iv0vxQeB9mRnkGK5jqYht83W+YG8eteljnwiOTDA52U9LS0YbDXbkvIZ3mPk/wCDkV8OnK4IMpNTQLC4tu3Qb1NVMz1jbVebQieiw7ThFj3XL4c8NJuuaQW0cNea87ZjBSJuaSEAScZ4oYj5urqtHIusbda083KJ/aPMglGG+oqrgK8VnvqxuxesFBzFu2eOZrZL+rwkTdr8czWyX9XhKiDe97NlaG2V94U4KD97NlaG2V94U4ICIiAiIgIiICIiAiIgIUVECiqiIMZbkbgmOil3IhQ3Ouj6zsLpPUObKp6goNtfSl8SITrJOJxPnWxbqNvRXTjIcB4aYIOLheZ/3eEbkW3Q8EdXPRRXbFt3ohMOE1ra5AuoecgEkjZUoMvHtd7syvI6ePOsC61Xf4B5yslZjfCBySA4Gl01rlX2HzIPV4c7n86sxIwdqoedp9hWQ+T8Twd0cOZcYx7iOXWjG3iAaUJpT94LElp4IRLounrx5skFx0QHPHryK+KryMnAfqr74bqQeoxqLY9DLf8AB3xGH6MUM/eaTSm0OPmC1B0WqrLxPnIf+oEHT2j0W9BaVlQsDogf6uz7oWdCDmPdq8cTWyX9XhIm7V44mtkD1eEiDe97NlaG2V94U4KD97NlaG2V94U4ICIiAiIgIiICIiAiIgpRVREBeefmRChviHJjC7bQYBehaXum2pwcFkFpAfFcT+y3n6qkH9koIX0utDF5rV8YuJOu6HYjyvvH9kLSIrvzWXt+cESK4j6I5LfujAHac9pKwjygpVeizJowYrIgANxwJaSQHNB5TCRiARUeVeQFVBQdHvmrPj2I/wAHFyHGhuhiGXViMjFlDCJNTUZV5iDrUQthUgMa4BrmsuOaTk4E8o7c1rtk2mYLiCSYb6B7R1ZOH+YLOW5M3Qwue14eOSc6gAcrqzGSDDmFQq4FadHc7CooOYD2Kof1+goPpwVJcfOw/vtVF9SYrGh/fCDpfRL9Az7gWeCwmjLaQm/dH4LNoOZN2nxxM7IHq8JE3afHEzsgerwlRBvm9mytDbK+8KcFB+9mytDbK+8KcEBERAREQEREBERAREQEREFCaYnJc66caSGYizMa8bpixIEAc0Nl1r3Dbd/93cylDdJ0o4BvgsMjhIrHcK4n9FCum8TzEivk2hc92zPCI7k4MbUNGs1JJcesklx2oMbFdVWg0uNAqlShuMaEGbjCait/q8F9W1H6WKMQBztaaE9YA56BHukNgxpGLwUdt19xj6aqPFRj6PIsXVTzvhbDvQ4E20YscYT/ALruUw+cEeVQM4UQfJVwRSQGk4DLqrmFbVEHuhGmrzfkrtdn7p9hXlgRdVKr1sijmI9IQfPl8wovTZALpiEP8ysE151s2hVm3zEiHIRITG7eU53ouIJ90f8AoD7oWWWLsUcnyLKIOZd2nxxM/dgerwlRN2nxxM7IHq8JEG+b2bK0Nsr7wpwUH72bK0Nsr7wpwQEREBERBRVXyvlxKC4i+GFfaAiIgLF6T2sJOVjTBFeChOcG1pedTkt8povXOTsOECXvDQBU1OrAV9IUT7q+6AzwfweAeXEdVz8CGMY/kkH/ABOLQRTICusIIsty1IjuEMSKYkxMOvRajCG2tRDB5ycSMmhrRzrXXP8AQqxnfir1kWZGm4zIMCGXxXkBrR6XOOpo1nUgz25/ojEtaZEJpLYTAHRolPoMJwA53uoQBtOpdT2ZIQ5aEyDCaGQobQ1rRqA/E6661jNDtGoNmSzIEECoAMR/1osSgvPcfwGoUCziDC6aWN4dIzECnKfCNzqiN5UM/vALkGO0hxBFCCag5g8y7ZXM+7ZosZKeMZjfmJomI0jJsX9azz8ofe6kEcohKpVBVjqEFZCFEwrqKxpKyFlMZEjQoYcWCIWsc53KaHk0vUFKNqW7MUH35B6FJ2gckWSbQ8XTFmTFZnymFkNrXV/ZJpzEHWtSsvRGPMTQgMFYfCRGujj9GGwQDGcOel4NGouw56SjYcvT5kDkQg1rATUtDcGiv4bSEG9WSyjVkAvBZTyW46l7wEHMu7T44mdkD1eEqKu7T44mdkD1eEqIN83s2VobZX3hTgoP3s2VobZX3hTggIiICFFRB8uXwV9PXwUH3DVxWWq8go7LDNYe14L4rQ1sZ0I1rgAa83kWRjxy2uFaCtBmTTJR/a2lMSCCIlRFuvqS2lHGghllcLoF40ONSMcEH1aeiRNXzE8+4A5xDWBrsOU6hLnU15BQ5ui2Y6BNPLKvgGEyIxwq7g4TnPhs4RwFASYZNdd4a1tVv6VxYxdyg0F17FwNDdDcObBozJWsvttrWurR0Yy8SAHiI24+DFvEsjMIN6655c0tIxoDkEGkPcpt3CbGZAc2YdErEmITrrAKBsNpI5TiMSSDgMqBRIJNmZLfIps3C+E4GKHMcGMjDg3FpAcHtxDScwC2uGHKQS0Cq1VsFVqgurCaYaNwrTlXy8XCuLHgVMOIPovHtGsEhZi8rEzMXQTzDWUHH+kthRrPmHy8dtHsOBxuvafovYTm0/mNSxRKnHdJuzhpFuuu/RoDebXmccQodn7MdDcQ2pGrnQeAFUqrng7uYq5ClHE4hB0ZoFBjQbPhRnsDAJZgbDFBfZQ3jTVUXSNdR56WE8RXuLTmf5BXl3K7XESTEvFJN2rW1plndr/OtXJZgkpumUGM6gOpsU+x340QbvZ+GGte1WIAFAVeQcybtPjiZ2QPV4SKu7T44mfuwPV4Sog3zezZWhtlfeFOCg/ezZWhtlfeFOCAiIgKhVVQoLbivhfTl8oPpquhWQrrUHltIuDeQ0F1MKrV4trzLTSJAb5HlwPXdLRTzlbmQvPFhg6gg0KbtuJqloRPW0D04rEv0lmGH+ztp1Pb/wDFSBO2a1wwABWtz1nuB/4qgwMTSuKaXZejuq5Xz8F7Fl9FJqMYrokZ1C4UDBQ0FdZoKnyBeN8G7kDtoFdlG3TiSgkFj6q5VYSzJoZVWXa5BcLlq+k05qGr+c1npuMGNJK0K3414miDWrTi4k8jHnWBm4RfXAfurIzl4nEjDqqvK6uOP4IMFM2a4avQvJEkHHWfOthiQnH6zvPRefgTzu84QejRqK+DUYg4EYnMLc5mYE1CLXaxtxWmQ4YpmfKsnLktI5uo4IJE0HtkxWmBFPz8EDE5xIeTX9ZyB66HWtsAUQQ5p0N7Y0MgRGZE1IIOBDqZghSlYdqsm4LYrNeDm62OH0mn+eZBzju0+OJnZA9XhIm7V44mtkD1eEiDbd7xbEvKie8ImIMG+Za7wsVkO9Th63bxFaVHnCmP5YWd0hJ9qgfEuN0QdkfLCzukJPtUD4k+WFndISfaoHxLjdEHY7tMLP6Qk+0wPiVPlfZ32+T7TB+Jccog7DdpdZ/2+T7TB+JfPyus/wC3yfaYPxLj5EHYI0us/wC3yfaYHxK63TCz/t8n2qB8S45RB2P8sbP6Qk+1QPiXw/S+z/t8n2mB8S47RB1+7S2z/t8n2mD8S8k3pPIEf2+U8kxBP+5clog6Vm7dk9U5L/x4X5rwm3ZQf3qB/GhfmueEQdIyuk0qP71L/wAeH8Sy8DS6UA/tst/Hh/EuV0QdP2hpRJu/vcsT/rQviWtWhbUs7KYgH/zQvY5QKiCXZq0oR/Xy/wDFh/mvEJ6Flw8HbwrPzUXoglITcDXHg/vtPtR83A1R4X8Rg9qi1EEnsmYP2iFs4Rn5q/Cn5fXGZq/Ws8oUUogmKFakt/1oXlis/NZnRfSeXk41fCYPAxKCI3hWYH6sQCuY184OxQIiDct16chxrVmIkKIyJDcIFHw3New0gQwaOaSDiCPIi01E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1026" name="Picture 2" descr="http://youthvoices.net/sites/default/files/image/15839/may/alone-1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37" y="3953278"/>
            <a:ext cx="1875334" cy="177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30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20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20688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9.  Monitoring </a:t>
            </a:r>
            <a:r>
              <a:rPr lang="en-AU" sz="3200" kern="0" dirty="0">
                <a:solidFill>
                  <a:srgbClr val="0070C0"/>
                </a:solidFill>
              </a:rPr>
              <a:t>School</a:t>
            </a:r>
            <a:r>
              <a:rPr lang="fr-CA" sz="3200" kern="0" dirty="0">
                <a:solidFill>
                  <a:srgbClr val="0070C0"/>
                </a:solidFill>
              </a:rPr>
              <a:t> </a:t>
            </a:r>
            <a:r>
              <a:rPr lang="en-AU" sz="3200" kern="0" dirty="0">
                <a:solidFill>
                  <a:srgbClr val="0070C0"/>
                </a:solidFill>
              </a:rPr>
              <a:t>Climate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700808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Teacher-student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Student-student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Belonging/connectedness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Authority structure / classroom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Academic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Attitudes towards aggression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Perception of buildings/classroom/facilities (neatness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Perceived exclusion/privilege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Feeling 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869160"/>
            <a:ext cx="7560840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0070C0"/>
                </a:solidFill>
              </a:rPr>
              <a:t>There is a significant relationship between positive school climate and less aggressive behaviour.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04664"/>
            <a:ext cx="7489825" cy="661987"/>
          </a:xfrm>
        </p:spPr>
        <p:txBody>
          <a:bodyPr>
            <a:normAutofit fontScale="90000"/>
          </a:bodyPr>
          <a:lstStyle/>
          <a:p>
            <a:r>
              <a:rPr lang="en-AU" sz="4000" dirty="0">
                <a:solidFill>
                  <a:srgbClr val="0070C0"/>
                </a:solidFill>
              </a:rPr>
              <a:t>10. Circle Time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700808"/>
            <a:ext cx="7848872" cy="3887788"/>
          </a:xfrm>
        </p:spPr>
        <p:txBody>
          <a:bodyPr/>
          <a:lstStyle/>
          <a:p>
            <a:pPr>
              <a:buNone/>
            </a:pPr>
            <a:r>
              <a:rPr lang="en-AU" sz="28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This can include;</a:t>
            </a:r>
          </a:p>
          <a:p>
            <a:r>
              <a:rPr lang="en-AU" sz="2800" dirty="0">
                <a:solidFill>
                  <a:srgbClr val="0070C0"/>
                </a:solidFill>
              </a:rPr>
              <a:t>Working with individual victims &amp; perpetrators</a:t>
            </a:r>
          </a:p>
          <a:p>
            <a:r>
              <a:rPr lang="en-AU" sz="28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Social skills development</a:t>
            </a:r>
          </a:p>
          <a:p>
            <a:r>
              <a:rPr lang="en-AU" sz="2800" dirty="0">
                <a:solidFill>
                  <a:srgbClr val="0070C0"/>
                </a:solidFill>
              </a:rPr>
              <a:t>“Accountability”</a:t>
            </a:r>
          </a:p>
          <a:p>
            <a:r>
              <a:rPr lang="en-AU" sz="2800" dirty="0">
                <a:solidFill>
                  <a:srgbClr val="0070C0"/>
                </a:solidFill>
              </a:rPr>
              <a:t>Support groups</a:t>
            </a:r>
          </a:p>
          <a:p>
            <a:r>
              <a:rPr lang="en-AU" sz="28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‘Circle time’</a:t>
            </a:r>
          </a:p>
        </p:txBody>
      </p:sp>
      <p:pic>
        <p:nvPicPr>
          <p:cNvPr id="62466" name="Picture 2" descr="http://www.sandaigprimary.co.uk/pivot/images/circle_ti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01008"/>
            <a:ext cx="2304256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6704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22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252536" y="618067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11.  </a:t>
            </a:r>
            <a:r>
              <a:rPr lang="fr-CA" sz="3200" kern="0" dirty="0" err="1">
                <a:solidFill>
                  <a:srgbClr val="0070C0"/>
                </a:solidFill>
              </a:rPr>
              <a:t>Understanding</a:t>
            </a:r>
            <a:r>
              <a:rPr lang="fr-CA" sz="3200" kern="0" dirty="0">
                <a:solidFill>
                  <a:srgbClr val="0070C0"/>
                </a:solidFill>
              </a:rPr>
              <a:t> Peer </a:t>
            </a:r>
            <a:r>
              <a:rPr lang="fr-CA" sz="3200" kern="0" dirty="0" err="1">
                <a:solidFill>
                  <a:srgbClr val="0070C0"/>
                </a:solidFill>
              </a:rPr>
              <a:t>Ecologies</a:t>
            </a:r>
            <a:endParaRPr lang="fr-FR" sz="3200" kern="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0015" y="1916832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800" kern="0" dirty="0">
                <a:solidFill>
                  <a:srgbClr val="0070C0"/>
                </a:solidFill>
              </a:rPr>
              <a:t>Sociometric Vs Perceived Popularity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kern="0" dirty="0">
                <a:solidFill>
                  <a:srgbClr val="0070C0"/>
                </a:solidFill>
              </a:rPr>
              <a:t>Measuring &amp; monitoring social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kern="0" dirty="0">
                <a:solidFill>
                  <a:srgbClr val="0070C0"/>
                </a:solidFill>
              </a:rPr>
              <a:t>Teacher identification of popularity</a:t>
            </a:r>
          </a:p>
        </p:txBody>
      </p:sp>
      <p:pic>
        <p:nvPicPr>
          <p:cNvPr id="5122" name="Picture 2" descr="http://avaplex.com/wp-content/uploads/seo-link-popular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032"/>
            <a:ext cx="2441848" cy="18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7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23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364525" y="908720"/>
            <a:ext cx="8352928" cy="8640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34783" y="1897668"/>
            <a:ext cx="21040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Kind</a:t>
            </a:r>
          </a:p>
          <a:p>
            <a:pPr algn="ctr"/>
            <a:r>
              <a:rPr lang="en-US" sz="24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(prosocial)</a:t>
            </a:r>
          </a:p>
        </p:txBody>
      </p:sp>
      <p:sp>
        <p:nvSpPr>
          <p:cNvPr id="7" name="Rectangle 6"/>
          <p:cNvSpPr/>
          <p:nvPr/>
        </p:nvSpPr>
        <p:spPr>
          <a:xfrm>
            <a:off x="6732240" y="1916832"/>
            <a:ext cx="21040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Unkind</a:t>
            </a:r>
          </a:p>
          <a:p>
            <a:pPr algn="ctr"/>
            <a:r>
              <a:rPr lang="en-US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(aggressive)</a:t>
            </a:r>
            <a:endParaRPr lang="en-US" sz="24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092" y="260648"/>
            <a:ext cx="3730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Popular Students</a:t>
            </a:r>
            <a:r>
              <a:rPr lang="en-U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83343" y="4467070"/>
            <a:ext cx="8352928" cy="8640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79512" y="5480070"/>
            <a:ext cx="21040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Unpopular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04248" y="5480069"/>
            <a:ext cx="21040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Very P</a:t>
            </a:r>
            <a:r>
              <a:rPr lang="en-US" sz="24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opular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3794946"/>
            <a:ext cx="17491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Bullies</a:t>
            </a:r>
            <a:r>
              <a:rPr lang="en-U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17001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08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PEG15012012_000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4624"/>
            <a:ext cx="7242086" cy="6481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9592" y="764704"/>
            <a:ext cx="496855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4788024" y="6485964"/>
            <a:ext cx="37672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/>
              <a:t>http://www.classroomsociometrics.com/</a:t>
            </a:r>
          </a:p>
        </p:txBody>
      </p:sp>
    </p:spTree>
    <p:extLst>
      <p:ext uri="{BB962C8B-B14F-4D97-AF65-F5344CB8AC3E}">
        <p14:creationId xmlns:p14="http://schemas.microsoft.com/office/powerpoint/2010/main" val="436245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PEG15012012_0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3" y="260648"/>
            <a:ext cx="7162099" cy="6264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7664" y="1052736"/>
            <a:ext cx="54006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3205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7AC5B-E78E-4AE8-9F2C-1980352786B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332656"/>
            <a:ext cx="7992888" cy="1384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 ‘Gravity’ of Classroom Norms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What is ‘rewarded’?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 80/20 principle</a:t>
            </a:r>
          </a:p>
        </p:txBody>
      </p:sp>
      <p:pic>
        <p:nvPicPr>
          <p:cNvPr id="1026" name="Picture 2" descr="Image result for grav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619" y="404664"/>
            <a:ext cx="163282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652120" y="4203939"/>
            <a:ext cx="2808312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Classroom Norm: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Pro-Social Behaviour</a:t>
            </a:r>
          </a:p>
        </p:txBody>
      </p:sp>
      <p:sp>
        <p:nvSpPr>
          <p:cNvPr id="7" name="Oval 6"/>
          <p:cNvSpPr/>
          <p:nvPr/>
        </p:nvSpPr>
        <p:spPr>
          <a:xfrm>
            <a:off x="5530788" y="1999135"/>
            <a:ext cx="2690936" cy="1635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Classroom Norm: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Aggressive Behaviour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3568" y="2168860"/>
            <a:ext cx="324036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Perceived popular students</a:t>
            </a:r>
          </a:p>
        </p:txBody>
      </p:sp>
      <p:sp>
        <p:nvSpPr>
          <p:cNvPr id="8" name="Striped Right Arrow 7"/>
          <p:cNvSpPr/>
          <p:nvPr/>
        </p:nvSpPr>
        <p:spPr>
          <a:xfrm>
            <a:off x="4121072" y="2645333"/>
            <a:ext cx="1080120" cy="3600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3568" y="4203939"/>
            <a:ext cx="324036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Sociometric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popular students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4140931" y="4671991"/>
            <a:ext cx="1080120" cy="3600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9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95536" y="404664"/>
          <a:ext cx="842493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Bent Arrow 5"/>
          <p:cNvSpPr/>
          <p:nvPr/>
        </p:nvSpPr>
        <p:spPr>
          <a:xfrm rot="4150171">
            <a:off x="4675262" y="2465864"/>
            <a:ext cx="2854377" cy="648072"/>
          </a:xfrm>
          <a:prstGeom prst="bentArrow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10800000">
            <a:off x="2987825" y="5085183"/>
            <a:ext cx="3672407" cy="648072"/>
          </a:xfrm>
          <a:prstGeom prst="bentArrow">
            <a:avLst>
              <a:gd name="adj1" fmla="val 25000"/>
              <a:gd name="adj2" fmla="val 27240"/>
              <a:gd name="adj3" fmla="val 25000"/>
              <a:gd name="adj4" fmla="val 437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6200000">
            <a:off x="4413634" y="3609020"/>
            <a:ext cx="504056" cy="244827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Down Arrow 12"/>
          <p:cNvSpPr/>
          <p:nvPr/>
        </p:nvSpPr>
        <p:spPr>
          <a:xfrm rot="8884311">
            <a:off x="5578942" y="1703651"/>
            <a:ext cx="504056" cy="2558787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8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29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59632" y="491507"/>
            <a:ext cx="6300192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pPr algn="l"/>
            <a:r>
              <a:rPr lang="fr-CA" sz="3200" kern="0" dirty="0">
                <a:solidFill>
                  <a:srgbClr val="0070C0"/>
                </a:solidFill>
              </a:rPr>
              <a:t>12.   Building </a:t>
            </a:r>
            <a:r>
              <a:rPr lang="en-AU" sz="3200" kern="0" dirty="0">
                <a:solidFill>
                  <a:srgbClr val="0070C0"/>
                </a:solidFill>
              </a:rPr>
              <a:t>Resiliency</a:t>
            </a:r>
            <a:r>
              <a:rPr lang="fr-CA" sz="3200" kern="0" dirty="0">
                <a:solidFill>
                  <a:srgbClr val="0070C0"/>
                </a:solidFill>
              </a:rPr>
              <a:t>               </a:t>
            </a:r>
            <a:endParaRPr lang="fr-FR" sz="3200" kern="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804098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AU" sz="2000" kern="0" dirty="0">
              <a:solidFill>
                <a:srgbClr val="0070C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43608" y="1484784"/>
            <a:ext cx="7632848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1. 	Friends (including quality, number of, &amp; social standing ).</a:t>
            </a:r>
            <a:endParaRPr lang="en-AU" sz="2800" kern="0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2. 	A child’s attributions of the reasons for their peer difficulties.</a:t>
            </a:r>
            <a:endParaRPr lang="en-AU" sz="2800" kern="0" dirty="0">
              <a:solidFill>
                <a:srgbClr val="0070C0"/>
              </a:solidFill>
            </a:endParaRPr>
          </a:p>
          <a:p>
            <a:pPr marL="0" indent="0">
              <a:buNone/>
              <a:tabLst>
                <a:tab pos="357188" algn="l"/>
              </a:tabLst>
            </a:pPr>
            <a:r>
              <a:rPr lang="en-US" sz="2800" kern="0" dirty="0">
                <a:solidFill>
                  <a:srgbClr val="0070C0"/>
                </a:solidFill>
              </a:rPr>
              <a:t>3. Coping strategies (for example; deflection &amp;           	assertiveness training)</a:t>
            </a:r>
          </a:p>
          <a:p>
            <a:pPr marL="0" indent="0">
              <a:buNone/>
            </a:pPr>
            <a:r>
              <a:rPr lang="en-US" sz="2800" kern="0" dirty="0">
                <a:solidFill>
                  <a:srgbClr val="0070C0"/>
                </a:solidFill>
              </a:rPr>
              <a:t>4.  Significant adults</a:t>
            </a:r>
          </a:p>
          <a:p>
            <a:pPr marL="514350" indent="-514350">
              <a:buFontTx/>
              <a:buAutoNum type="arabicPeriod" startAt="3"/>
            </a:pPr>
            <a:endParaRPr lang="en-US" sz="2800" kern="0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US" sz="2800" kern="0" dirty="0">
                <a:solidFill>
                  <a:srgbClr val="0070C0"/>
                </a:solidFill>
              </a:rPr>
              <a:t>			 </a:t>
            </a:r>
            <a:endParaRPr lang="en-AU" sz="2800" kern="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5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739139"/>
            <a:ext cx="77768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</a:rPr>
              <a:t>Effects of being bullied</a:t>
            </a:r>
          </a:p>
          <a:p>
            <a:endParaRPr lang="en-AU" sz="3000" b="1" dirty="0">
              <a:solidFill>
                <a:srgbClr val="0070C0"/>
              </a:solidFill>
            </a:endParaRPr>
          </a:p>
          <a:p>
            <a:r>
              <a:rPr lang="en-AU" sz="2800" b="1" dirty="0">
                <a:solidFill>
                  <a:srgbClr val="0070C0"/>
                </a:solidFill>
              </a:rPr>
              <a:t> </a:t>
            </a:r>
          </a:p>
          <a:p>
            <a:r>
              <a:rPr lang="en-AU" sz="2800" b="1" dirty="0">
                <a:solidFill>
                  <a:srgbClr val="0070C0"/>
                </a:solidFill>
              </a:rPr>
              <a:t>	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81873" y="1484784"/>
            <a:ext cx="748982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NZ" sz="2400" b="1" kern="0" dirty="0">
                <a:solidFill>
                  <a:srgbClr val="0070C0"/>
                </a:solidFill>
              </a:rPr>
              <a:t>1.  Significantly more health issues.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2"/>
            </a:pPr>
            <a:r>
              <a:rPr lang="en-NZ" sz="2400" b="1" kern="0" dirty="0">
                <a:solidFill>
                  <a:srgbClr val="0070C0"/>
                </a:solidFill>
              </a:rPr>
              <a:t>Difficulty forming good relationships.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2"/>
            </a:pPr>
            <a:r>
              <a:rPr lang="en-NZ" sz="2400" b="1" kern="0" dirty="0">
                <a:solidFill>
                  <a:srgbClr val="0070C0"/>
                </a:solidFill>
              </a:rPr>
              <a:t>Strong emotions of anger, fear, &amp; alienation.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4"/>
            </a:pPr>
            <a:r>
              <a:rPr lang="en-NZ" sz="2400" b="1" kern="0" dirty="0">
                <a:solidFill>
                  <a:srgbClr val="0070C0"/>
                </a:solidFill>
              </a:rPr>
              <a:t>Significantly higher rates of depression.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4"/>
            </a:pPr>
            <a:r>
              <a:rPr lang="en-NZ" sz="2400" b="1" kern="0" dirty="0">
                <a:solidFill>
                  <a:srgbClr val="0070C0"/>
                </a:solidFill>
              </a:rPr>
              <a:t>Significantly higher rates of suicide ideation.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4"/>
            </a:pPr>
            <a:r>
              <a:rPr lang="en-NZ" sz="2400" b="1" kern="0" dirty="0">
                <a:solidFill>
                  <a:srgbClr val="0070C0"/>
                </a:solidFill>
              </a:rPr>
              <a:t>Higher rates of aggressive behaviour.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4"/>
            </a:pPr>
            <a:r>
              <a:rPr lang="en-NZ" sz="2400" b="1" kern="0" dirty="0">
                <a:solidFill>
                  <a:srgbClr val="0070C0"/>
                </a:solidFill>
              </a:rPr>
              <a:t>Higher rates of social anxiety.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4"/>
            </a:pPr>
            <a:r>
              <a:rPr lang="en-NZ" sz="2400" b="1" kern="0" dirty="0">
                <a:solidFill>
                  <a:srgbClr val="0070C0"/>
                </a:solidFill>
              </a:rPr>
              <a:t>Higher rates of drop-out from school and absenteeism.  </a:t>
            </a:r>
          </a:p>
          <a:p>
            <a:pPr marL="457200" indent="-457200">
              <a:spcBef>
                <a:spcPct val="50000"/>
              </a:spcBef>
              <a:buFontTx/>
              <a:buNone/>
            </a:pPr>
            <a:endParaRPr lang="en-NZ" sz="2400" b="1" kern="0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://nnm.net.au/wp-content/uploads/2013/06/healthy-he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75" y="273849"/>
            <a:ext cx="235128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213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30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804098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AU" sz="2000" kern="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38669"/>
            <a:ext cx="8280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kern="0" dirty="0">
                <a:solidFill>
                  <a:srgbClr val="0070C0"/>
                </a:solidFill>
              </a:rPr>
              <a:t>13.  </a:t>
            </a:r>
            <a:r>
              <a:rPr lang="en-AU" sz="2800" kern="0" dirty="0">
                <a:solidFill>
                  <a:srgbClr val="0070C0"/>
                </a:solidFill>
              </a:rPr>
              <a:t>Explore a variety of ways to </a:t>
            </a:r>
          </a:p>
          <a:p>
            <a:r>
              <a:rPr lang="en-AU" sz="2800" kern="0" dirty="0">
                <a:solidFill>
                  <a:srgbClr val="0070C0"/>
                </a:solidFill>
              </a:rPr>
              <a:t>respond to reported bullying incidents. </a:t>
            </a:r>
            <a:endParaRPr lang="fr-FR" sz="2800" kern="0" dirty="0">
              <a:solidFill>
                <a:srgbClr val="0070C0"/>
              </a:solidFill>
            </a:endParaRPr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802139" y="1855197"/>
            <a:ext cx="6552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70C0"/>
                </a:solidFill>
              </a:rPr>
              <a:t>the traditional disciplinary approach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70C0"/>
                </a:solidFill>
              </a:rPr>
              <a:t>strengthening the victim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70C0"/>
                </a:solidFill>
              </a:rPr>
              <a:t>mediation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70C0"/>
                </a:solidFill>
              </a:rPr>
              <a:t>restorative justice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70C0"/>
                </a:solidFill>
              </a:rPr>
              <a:t>the support group method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70C0"/>
                </a:solidFill>
              </a:rPr>
              <a:t>the method of shared concern</a:t>
            </a:r>
          </a:p>
        </p:txBody>
      </p:sp>
      <p:pic>
        <p:nvPicPr>
          <p:cNvPr id="1026" name="Picture 2" descr="http://covers.booktopia.com.au/big/9780864319579/bullying-interventions-in-scho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2305249" cy="321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77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31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804098"/>
            <a:ext cx="7489825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AU" sz="2000" kern="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735232"/>
            <a:ext cx="82809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kern="0" dirty="0">
                <a:solidFill>
                  <a:srgbClr val="0070C0"/>
                </a:solidFill>
              </a:rPr>
              <a:t>14.  </a:t>
            </a:r>
            <a:r>
              <a:rPr lang="en-AU" sz="2800" kern="0" dirty="0">
                <a:solidFill>
                  <a:srgbClr val="0070C0"/>
                </a:solidFill>
              </a:rPr>
              <a:t>Developing Empathy &amp; Perspective Taking</a:t>
            </a:r>
            <a:endParaRPr lang="fr-FR" sz="2800" kern="0" dirty="0">
              <a:solidFill>
                <a:srgbClr val="0070C0"/>
              </a:solidFill>
            </a:endParaRPr>
          </a:p>
          <a:p>
            <a:endParaRPr lang="en-AU" dirty="0"/>
          </a:p>
        </p:txBody>
      </p:sp>
      <p:pic>
        <p:nvPicPr>
          <p:cNvPr id="2050" name="Picture 2" descr="http://impakter.com/wp-content/uploads/2016/03/emotion-conta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4" y="1994548"/>
            <a:ext cx="3350518" cy="24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ichaelhartzell.com/hubfs/images/perspective-taking2.jpg?t=1462336831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23536"/>
            <a:ext cx="3468001" cy="198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27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32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7072" y="692696"/>
            <a:ext cx="9009856" cy="661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fr-CA" sz="3200" kern="0" dirty="0">
                <a:solidFill>
                  <a:srgbClr val="0070C0"/>
                </a:solidFill>
              </a:rPr>
              <a:t>15. </a:t>
            </a:r>
            <a:r>
              <a:rPr lang="en-AU" sz="3200" kern="0" dirty="0">
                <a:solidFill>
                  <a:srgbClr val="0070C0"/>
                </a:solidFill>
              </a:rPr>
              <a:t>Student buy-in – to 7 key ideas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55576" y="1713714"/>
            <a:ext cx="7776864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514350" indent="-514350">
              <a:buAutoNum type="arabicPeriod"/>
            </a:pPr>
            <a:r>
              <a:rPr lang="en-AU" sz="2800" kern="0" dirty="0">
                <a:solidFill>
                  <a:srgbClr val="0070C0"/>
                </a:solidFill>
              </a:rPr>
              <a:t>Speak up</a:t>
            </a:r>
          </a:p>
          <a:p>
            <a:pPr marL="514350" indent="-514350">
              <a:buAutoNum type="arabicPeriod"/>
            </a:pPr>
            <a:r>
              <a:rPr lang="en-AU" sz="2800" kern="0" dirty="0">
                <a:solidFill>
                  <a:srgbClr val="0070C0"/>
                </a:solidFill>
              </a:rPr>
              <a:t>Kind contact</a:t>
            </a:r>
          </a:p>
          <a:p>
            <a:pPr marL="514350" indent="-514350">
              <a:buAutoNum type="arabicPeriod"/>
            </a:pPr>
            <a:r>
              <a:rPr lang="en-AU" sz="2800" kern="0" dirty="0">
                <a:solidFill>
                  <a:srgbClr val="0070C0"/>
                </a:solidFill>
              </a:rPr>
              <a:t>Bystander power</a:t>
            </a:r>
          </a:p>
          <a:p>
            <a:pPr marL="514350" indent="-514350">
              <a:buAutoNum type="arabicPeriod"/>
            </a:pPr>
            <a:r>
              <a:rPr lang="en-AU" sz="2800" kern="0" dirty="0">
                <a:solidFill>
                  <a:srgbClr val="0070C0"/>
                </a:solidFill>
              </a:rPr>
              <a:t>Be a circuit breaker</a:t>
            </a:r>
          </a:p>
          <a:p>
            <a:pPr marL="514350" indent="-514350">
              <a:buAutoNum type="arabicPeriod"/>
            </a:pPr>
            <a:r>
              <a:rPr lang="en-AU" sz="2800" kern="0" dirty="0">
                <a:solidFill>
                  <a:srgbClr val="0070C0"/>
                </a:solidFill>
              </a:rPr>
              <a:t>Think first</a:t>
            </a:r>
          </a:p>
          <a:p>
            <a:pPr marL="514350" indent="-514350">
              <a:buAutoNum type="arabicPeriod"/>
            </a:pPr>
            <a:r>
              <a:rPr lang="en-AU" sz="2800" kern="0" dirty="0">
                <a:solidFill>
                  <a:srgbClr val="0070C0"/>
                </a:solidFill>
              </a:rPr>
              <a:t>Ownership &amp; control</a:t>
            </a:r>
          </a:p>
          <a:p>
            <a:pPr marL="514350" indent="-514350">
              <a:buAutoNum type="arabicPeriod"/>
            </a:pPr>
            <a:r>
              <a:rPr lang="en-AU" sz="2800" kern="0" dirty="0">
                <a:solidFill>
                  <a:srgbClr val="0070C0"/>
                </a:solidFill>
              </a:rPr>
              <a:t>Forgiveness</a:t>
            </a:r>
          </a:p>
          <a:p>
            <a:pPr marL="514350" indent="-514350">
              <a:buAutoNum type="arabicPeriod"/>
            </a:pPr>
            <a:endParaRPr lang="en-AU" sz="2800" kern="0" dirty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endParaRPr lang="en-AU" sz="2800" kern="0" dirty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endParaRPr lang="en-AU" sz="28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02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33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0" y="0"/>
          <a:ext cx="8964488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6180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leanwhitepage.files.wordpress.com/2011/02/desktop-wallpaper-animals-box-jellyfish-underwater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8010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2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692696"/>
            <a:ext cx="4803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Professor Angel </a:t>
            </a:r>
            <a:r>
              <a:rPr lang="en-AU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Yanagihara</a:t>
            </a:r>
            <a:endParaRPr lang="en-A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52120" y="2924943"/>
            <a:ext cx="385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“Venom Blockers”</a:t>
            </a:r>
          </a:p>
        </p:txBody>
      </p:sp>
      <p:pic>
        <p:nvPicPr>
          <p:cNvPr id="1026" name="Picture 2" descr="http://www.midweek.com/wp-content/gallery/031115_dih/mw-dih-031115-dr-angel-yanagih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0008"/>
            <a:ext cx="4046982" cy="36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95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052736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Seven Key Ideas we need students to buy into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04" y="3717032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11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log.qtoffice.com/Portals/29427/images/number%20one%20reason%20to%20switch%20to%20qt%20office%20from%20boulev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3810000" cy="3810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71800" y="450912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Speak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64790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2.cdn.turner.com/si/2010/action-sports/bmx/01/20/matt-wilhelm-interview/matt-wilhe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0057"/>
            <a:ext cx="28384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412776"/>
            <a:ext cx="51125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</a:rPr>
              <a:t>Matt Wilhelm</a:t>
            </a:r>
          </a:p>
          <a:p>
            <a:endParaRPr lang="en-AU" dirty="0">
              <a:solidFill>
                <a:srgbClr val="0070C0"/>
              </a:solidFill>
            </a:endParaRPr>
          </a:p>
          <a:p>
            <a:r>
              <a:rPr lang="en-AU" sz="2000" dirty="0">
                <a:solidFill>
                  <a:srgbClr val="0070C0"/>
                </a:solidFill>
              </a:rPr>
              <a:t>Three X Games medals</a:t>
            </a:r>
          </a:p>
          <a:p>
            <a:r>
              <a:rPr lang="en-AU" sz="2000" dirty="0">
                <a:solidFill>
                  <a:srgbClr val="0070C0"/>
                </a:solidFill>
              </a:rPr>
              <a:t>Two national championships (USA)</a:t>
            </a:r>
          </a:p>
          <a:p>
            <a:r>
              <a:rPr lang="en-AU" sz="2000" dirty="0">
                <a:solidFill>
                  <a:srgbClr val="0070C0"/>
                </a:solidFill>
              </a:rPr>
              <a:t>Silver medal from the World Championships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9947" y="3861048"/>
            <a:ext cx="5620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AU" b="1" dirty="0">
                <a:solidFill>
                  <a:srgbClr val="0070C0"/>
                </a:solidFill>
              </a:rPr>
              <a:t>https://www.youtube.com/watch?v=KDteUF4GEe0</a:t>
            </a:r>
          </a:p>
        </p:txBody>
      </p:sp>
    </p:spTree>
    <p:extLst>
      <p:ext uri="{BB962C8B-B14F-4D97-AF65-F5344CB8AC3E}">
        <p14:creationId xmlns:p14="http://schemas.microsoft.com/office/powerpoint/2010/main" val="3261079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9208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Young children will need training in aspects such as tattling vs telling.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Have a program that also emphasizes speaking up about the positive.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Use plenty of narratives about people who have spoken up in various areas of life.  “</a:t>
            </a:r>
            <a:r>
              <a:rPr lang="en-US" sz="3200" b="1" dirty="0" err="1">
                <a:solidFill>
                  <a:srgbClr val="0070C0"/>
                </a:solidFill>
              </a:rPr>
              <a:t>Normalise</a:t>
            </a:r>
            <a:r>
              <a:rPr lang="en-US" sz="3200" b="1" dirty="0">
                <a:solidFill>
                  <a:srgbClr val="0070C0"/>
                </a:solidFill>
              </a:rPr>
              <a:t> it.”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70C0"/>
              </a:solidFill>
            </a:endParaRPr>
          </a:p>
          <a:p>
            <a:endParaRPr lang="en-US" sz="32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0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0433" y="1019099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</a:rPr>
              <a:t>Prevalence</a:t>
            </a:r>
            <a:r>
              <a:rPr lang="en-AU" sz="2800" b="1" dirty="0">
                <a:solidFill>
                  <a:srgbClr val="0070C0"/>
                </a:solidFill>
              </a:rPr>
              <a:t>	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4719" y="1969977"/>
            <a:ext cx="74898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l"/>
            <a:r>
              <a:rPr lang="en-GB" sz="2000" b="0" i="0" u="none" strike="noStrike" baseline="0" dirty="0">
                <a:solidFill>
                  <a:srgbClr val="131413"/>
                </a:solidFill>
                <a:latin typeface="BngdshAdvTT3713a231"/>
              </a:rPr>
              <a:t>Middle East (41.1%), </a:t>
            </a:r>
          </a:p>
          <a:p>
            <a:pPr algn="l"/>
            <a:r>
              <a:rPr lang="en-GB" sz="2000" b="0" i="0" u="none" strike="noStrike" baseline="0" dirty="0">
                <a:solidFill>
                  <a:srgbClr val="131413"/>
                </a:solidFill>
                <a:latin typeface="BngdshAdvTT3713a231"/>
              </a:rPr>
              <a:t>North Africa </a:t>
            </a:r>
            <a:r>
              <a:rPr lang="en-AU" sz="2000" b="0" i="0" u="none" strike="noStrike" baseline="0" dirty="0">
                <a:solidFill>
                  <a:srgbClr val="131413"/>
                </a:solidFill>
                <a:latin typeface="BngdshAdvTT3713a231"/>
              </a:rPr>
              <a:t>(42.7%)</a:t>
            </a:r>
          </a:p>
          <a:p>
            <a:pPr algn="l"/>
            <a:r>
              <a:rPr lang="en-AU" sz="2000" dirty="0">
                <a:solidFill>
                  <a:srgbClr val="131413"/>
                </a:solidFill>
                <a:latin typeface="BngdshAdvTT3713a231"/>
              </a:rPr>
              <a:t>S</a:t>
            </a:r>
            <a:r>
              <a:rPr lang="en-AU" sz="2000" b="0" i="0" u="none" strike="noStrike" baseline="0" dirty="0">
                <a:solidFill>
                  <a:srgbClr val="131413"/>
                </a:solidFill>
                <a:latin typeface="BngdshAdvTT3713a231"/>
              </a:rPr>
              <a:t>ub-Saharan Africa (48.2%).</a:t>
            </a:r>
          </a:p>
          <a:p>
            <a:pPr algn="l"/>
            <a:r>
              <a:rPr lang="en-GB" sz="2000" b="0" i="0" u="none" strike="noStrike" baseline="0" dirty="0">
                <a:solidFill>
                  <a:srgbClr val="131413"/>
                </a:solidFill>
                <a:latin typeface="BngdshAdvTT3713a231"/>
              </a:rPr>
              <a:t>North America (31.7%) </a:t>
            </a:r>
          </a:p>
          <a:p>
            <a:pPr algn="l"/>
            <a:r>
              <a:rPr lang="en-GB" sz="2000" b="0" i="0" u="none" strike="noStrike" baseline="0" dirty="0">
                <a:solidFill>
                  <a:srgbClr val="131413"/>
                </a:solidFill>
                <a:latin typeface="BngdshAdvTT3713a231"/>
              </a:rPr>
              <a:t>Europe (25%)</a:t>
            </a:r>
          </a:p>
          <a:p>
            <a:pPr algn="l"/>
            <a:r>
              <a:rPr lang="en-GB" sz="2000" b="0" i="0" u="none" strike="noStrike" baseline="0" dirty="0">
                <a:solidFill>
                  <a:srgbClr val="131413"/>
                </a:solidFill>
                <a:latin typeface="BngdshAdvTT3713a231"/>
              </a:rPr>
              <a:t>Caribbean (25%), and Central America (22.8%).</a:t>
            </a:r>
            <a:endParaRPr lang="en-AU" sz="2000" b="1" kern="0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AU" sz="2000" kern="0" dirty="0">
                <a:solidFill>
                  <a:schemeClr val="tx1"/>
                </a:solidFill>
              </a:rPr>
              <a:t>Australia typically records vicitimisation rates of over 30%.  Of greatest concern are the 6-8% who are bullied frequently over an extended period of time</a:t>
            </a:r>
            <a:r>
              <a:rPr lang="en-AU" sz="2400" kern="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AU" sz="2400" b="1" kern="0" dirty="0">
              <a:solidFill>
                <a:srgbClr val="0070C0"/>
              </a:solidFill>
            </a:endParaRPr>
          </a:p>
        </p:txBody>
      </p:sp>
      <p:pic>
        <p:nvPicPr>
          <p:cNvPr id="2052" name="Picture 4" descr="http://www.creativeclass.com/_v3/creative_class/_wordpress/wp-content/uploads/2009/06/percent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228870" cy="122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40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767" y="2420888"/>
            <a:ext cx="7920880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were multiple ways of being able to speak up (including anonymous)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confident in the school’s method of dealing with what they had to say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social cost vs social benefit ratio was acceptable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9179" y="188640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While young students are often quick to speak up …Adolescents would speak up more if: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3455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iceworld.biz/wp-content/uploads/sa-two-y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5066928" cy="29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221088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Make Kind Contact</a:t>
            </a:r>
          </a:p>
        </p:txBody>
      </p:sp>
    </p:spTree>
    <p:extLst>
      <p:ext uri="{BB962C8B-B14F-4D97-AF65-F5344CB8AC3E}">
        <p14:creationId xmlns:p14="http://schemas.microsoft.com/office/powerpoint/2010/main" val="2134605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161854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Use Bystander Power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896407"/>
            <a:ext cx="2969493" cy="296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18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76672"/>
            <a:ext cx="79208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0070C0"/>
                </a:solidFill>
                <a:latin typeface="Brush Script MT" panose="03060802040406070304" pitchFamily="66" charset="0"/>
              </a:rPr>
              <a:t>The Bystander Effect </a:t>
            </a:r>
          </a:p>
          <a:p>
            <a:pPr algn="ctr"/>
            <a:endParaRPr lang="en-US" sz="3200" b="1" dirty="0">
              <a:solidFill>
                <a:srgbClr val="0070C0"/>
              </a:solidFill>
              <a:latin typeface="Brush Script MT" panose="03060802040406070304" pitchFamily="66" charset="0"/>
            </a:endParaRPr>
          </a:p>
          <a:p>
            <a:pPr algn="ctr"/>
            <a:r>
              <a:rPr lang="en-AU" b="1" dirty="0">
                <a:solidFill>
                  <a:srgbClr val="0070C0"/>
                </a:solidFill>
                <a:latin typeface="Bell MT" panose="02020503060305020303" pitchFamily="18" charset="0"/>
              </a:rPr>
              <a:t>https://www.youtube.com/watch?v=OSsPfbup0ac</a:t>
            </a:r>
          </a:p>
        </p:txBody>
      </p:sp>
    </p:spTree>
    <p:extLst>
      <p:ext uri="{BB962C8B-B14F-4D97-AF65-F5344CB8AC3E}">
        <p14:creationId xmlns:p14="http://schemas.microsoft.com/office/powerpoint/2010/main" val="3871932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628800"/>
            <a:ext cx="7920880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 multiple ways of responding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 pluristic ignorance [misconceptions]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rumination into co-rumination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power of narrative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665401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Four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considerations….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3828889"/>
            <a:ext cx="3649531" cy="30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2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greenpowerelectricians.com/images/CircuitBreakerAndSafetySwitc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4392488" cy="32108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540729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Be a circuit breaker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32185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83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260648"/>
            <a:ext cx="660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Why students gossip</a:t>
            </a:r>
            <a:endParaRPr lang="en-AU" dirty="0"/>
          </a:p>
          <a:p>
            <a:endParaRPr lang="en-AU" dirty="0"/>
          </a:p>
          <a:p>
            <a:r>
              <a:rPr lang="en-AU" dirty="0"/>
              <a:t>https://www.youtube.com/watch?v=98SChJzflD4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2D461-3951-1558-BC13-6CE4EBEFA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501610" cy="45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6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188640"/>
            <a:ext cx="603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Dealing with gossip and </a:t>
            </a:r>
            <a:r>
              <a:rPr lang="en-US" dirty="0" err="1"/>
              <a:t>rumour</a:t>
            </a:r>
            <a:r>
              <a:rPr lang="en-US" dirty="0"/>
              <a:t> in upper primary and/or middle school.</a:t>
            </a:r>
            <a:endParaRPr lang="en-AU" dirty="0"/>
          </a:p>
          <a:p>
            <a:endParaRPr lang="en-AU" dirty="0"/>
          </a:p>
          <a:p>
            <a:r>
              <a:rPr lang="en-AU" dirty="0"/>
              <a:t>https://www.youtube.com/watch?v=PL4b7SK0ZLU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CF608-7D54-6906-A26A-502891FF7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78385"/>
            <a:ext cx="6063017" cy="35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98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PMU7W3HEbaQ/T8NBPZ66XFI/AAAAAAAABYk/AQCRm7tEoMM/s1600/friendship_kitte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4762500" cy="33813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5576" y="692696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Viner Hand ITC" pitchFamily="66" charset="0"/>
              </a:rPr>
              <a:t>“He who covers over an offense promotes love, but whoever repeats the matter separates close friends.”  Proverbs 17:9</a:t>
            </a:r>
          </a:p>
        </p:txBody>
      </p:sp>
    </p:spTree>
    <p:extLst>
      <p:ext uri="{BB962C8B-B14F-4D97-AF65-F5344CB8AC3E}">
        <p14:creationId xmlns:p14="http://schemas.microsoft.com/office/powerpoint/2010/main" val="3785307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hinkfirst.org.nz/wp-content/uploads/2013/10/Think-Fir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8254"/>
            <a:ext cx="3423707" cy="32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944" y="3284984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accent1">
                    <a:lumMod val="50000"/>
                  </a:schemeClr>
                </a:solidFill>
              </a:rPr>
              <a:t>Would I be comfortable to say this in front of the whole school?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92696"/>
            <a:ext cx="123857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7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5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3" y="444187"/>
            <a:ext cx="4090344" cy="3176834"/>
          </a:xfrm>
          <a:prstGeom prst="rect">
            <a:avLst/>
          </a:prstGeom>
        </p:spPr>
      </p:pic>
      <p:pic>
        <p:nvPicPr>
          <p:cNvPr id="5" name="Picture 4" descr="http://cdn.3news.co.nz/3news/AM/2014/2/21/333059/christchurch-cathedral-1200.jpg">
            <a:extLst>
              <a:ext uri="{FF2B5EF4-FFF2-40B4-BE49-F238E27FC236}">
                <a16:creationId xmlns:a16="http://schemas.microsoft.com/office/drawing/2014/main" id="{F5CB8A78-75AD-5D23-9539-3074B2DB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1021"/>
            <a:ext cx="4189187" cy="27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26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62068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The Talent Show</a:t>
            </a:r>
          </a:p>
          <a:p>
            <a:pPr algn="ctr"/>
            <a:endParaRPr lang="en-US" b="1" dirty="0"/>
          </a:p>
          <a:p>
            <a:pPr algn="ctr"/>
            <a:r>
              <a:rPr lang="en-AU" b="1" dirty="0"/>
              <a:t>https://www.youtube.com/watch?v=dYDRoJJMGJo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6B43A-AD67-3F68-F20F-584A0D795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04864"/>
            <a:ext cx="4987523" cy="374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.ebayimg.com/00/$(KGrHqVHJFQFI+1ZDnfDBSQFvQjEE!~~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05780"/>
            <a:ext cx="4320480" cy="36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3206586"/>
            <a:ext cx="3168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Ownership and Control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6952"/>
            <a:ext cx="2410594" cy="20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94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592" y="260648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Radio control helicopter</a:t>
            </a:r>
            <a:endParaRPr lang="en-AU" dirty="0"/>
          </a:p>
          <a:p>
            <a:endParaRPr lang="en-AU" dirty="0"/>
          </a:p>
          <a:p>
            <a:r>
              <a:rPr lang="en-AU" dirty="0"/>
              <a:t>https://www.youtube.com/watch?v=W170zszmkWk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1A0A9-8B17-A6E4-CB9A-6EA208D1B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372200" cy="36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36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1.staticflickr.com/1/37/97033289_57fab34574_z.jpg?zz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3" y="829104"/>
            <a:ext cx="464618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hyblackman.com/wp-content/uploads/2015/03/own-it-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07013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37154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AU" sz="3200" b="1" dirty="0">
                <a:solidFill>
                  <a:srgbClr val="FF0000"/>
                </a:solidFill>
              </a:rPr>
              <a:t>Don’t try and </a:t>
            </a:r>
            <a:r>
              <a:rPr lang="en-AU" sz="3200" b="1" u="sng" dirty="0">
                <a:solidFill>
                  <a:srgbClr val="FF0000"/>
                </a:solidFill>
              </a:rPr>
              <a:t>own</a:t>
            </a:r>
            <a:r>
              <a:rPr lang="en-AU" sz="3200" b="1" dirty="0">
                <a:solidFill>
                  <a:srgbClr val="FF0000"/>
                </a:solidFill>
              </a:rPr>
              <a:t> people or </a:t>
            </a:r>
            <a:r>
              <a:rPr lang="en-AU" sz="3200" b="1" u="sng" dirty="0">
                <a:solidFill>
                  <a:srgbClr val="FF0000"/>
                </a:solidFill>
              </a:rPr>
              <a:t>control</a:t>
            </a:r>
            <a:r>
              <a:rPr lang="en-AU" sz="3200" b="1" dirty="0">
                <a:solidFill>
                  <a:srgbClr val="FF0000"/>
                </a:solidFill>
              </a:rPr>
              <a:t> your friends.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9912" y="5016078"/>
            <a:ext cx="49179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AU" sz="3200" b="1" dirty="0">
                <a:solidFill>
                  <a:srgbClr val="FF0000"/>
                </a:solidFill>
              </a:rPr>
              <a:t>Don’t let </a:t>
            </a:r>
            <a:r>
              <a:rPr lang="en-AU" sz="3200" b="1" u="sng" dirty="0">
                <a:solidFill>
                  <a:srgbClr val="FF0000"/>
                </a:solidFill>
              </a:rPr>
              <a:t>other</a:t>
            </a:r>
            <a:r>
              <a:rPr lang="en-AU" sz="3200" b="1" dirty="0">
                <a:solidFill>
                  <a:srgbClr val="FF0000"/>
                </a:solidFill>
              </a:rPr>
              <a:t> people own  or </a:t>
            </a:r>
            <a:r>
              <a:rPr lang="en-AU" sz="3200" b="1" u="sng" dirty="0">
                <a:solidFill>
                  <a:srgbClr val="FF0000"/>
                </a:solidFill>
              </a:rPr>
              <a:t>control</a:t>
            </a:r>
            <a:r>
              <a:rPr lang="en-AU" sz="3200" b="1" dirty="0">
                <a:solidFill>
                  <a:srgbClr val="FF0000"/>
                </a:solidFill>
              </a:rPr>
              <a:t> you.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7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2.bp.blogspot.com/-EFKDzS-Y1fs/T6eJVbdB12I/AAAAAAAABY4/wITVgKUqrmg/s1600/forgiven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6048671" cy="45365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641735"/>
            <a:ext cx="1733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404664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</a:rPr>
              <a:t>Defining Bullying</a:t>
            </a:r>
          </a:p>
          <a:p>
            <a:r>
              <a:rPr lang="en-AU" sz="2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88682" y="1292546"/>
            <a:ext cx="7848872" cy="38877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971550" lvl="1" indent="-514350">
              <a:buFontTx/>
              <a:buNone/>
            </a:pPr>
            <a:r>
              <a:rPr lang="en-AU" sz="2400" kern="0" dirty="0">
                <a:solidFill>
                  <a:srgbClr val="0070C0"/>
                </a:solidFill>
              </a:rPr>
              <a:t>a)  Harmful or done with intent to harm</a:t>
            </a:r>
            <a:br>
              <a:rPr lang="en-AU" sz="2400" kern="0" dirty="0">
                <a:solidFill>
                  <a:srgbClr val="0070C0"/>
                </a:solidFill>
              </a:rPr>
            </a:br>
            <a:endParaRPr lang="en-AU" sz="2400" kern="0" dirty="0">
              <a:solidFill>
                <a:srgbClr val="0070C0"/>
              </a:solidFill>
            </a:endParaRPr>
          </a:p>
          <a:p>
            <a:pPr marL="971550" lvl="1" indent="-514350">
              <a:buFontTx/>
              <a:buAutoNum type="alphaLcParenR" startAt="2"/>
            </a:pPr>
            <a:r>
              <a:rPr lang="en-AU" sz="2400" kern="0" dirty="0">
                <a:solidFill>
                  <a:srgbClr val="0070C0"/>
                </a:solidFill>
              </a:rPr>
              <a:t>Typically repeated or occur over time; and</a:t>
            </a:r>
            <a:br>
              <a:rPr lang="en-AU" sz="2400" kern="0" dirty="0">
                <a:solidFill>
                  <a:srgbClr val="0070C0"/>
                </a:solidFill>
              </a:rPr>
            </a:br>
            <a:endParaRPr lang="en-AU" sz="2400" kern="0" dirty="0">
              <a:solidFill>
                <a:srgbClr val="0070C0"/>
              </a:solidFill>
            </a:endParaRPr>
          </a:p>
          <a:p>
            <a:pPr marL="971550" lvl="1" indent="-514350">
              <a:buFontTx/>
              <a:buAutoNum type="alphaLcParenR" startAt="2"/>
            </a:pPr>
            <a:r>
              <a:rPr lang="en-AU" sz="2400" kern="0" dirty="0">
                <a:solidFill>
                  <a:srgbClr val="0070C0"/>
                </a:solidFill>
              </a:rPr>
              <a:t>Characterised by an imbalance of power, such that the victim does not feel he or she can stop the interaction.    </a:t>
            </a:r>
          </a:p>
        </p:txBody>
      </p:sp>
      <p:pic>
        <p:nvPicPr>
          <p:cNvPr id="4098" name="Picture 2" descr="http://ok.gov/sde/sites/ok.gov.sde/files/styles/large/public/bullying%20clo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68" y="4406298"/>
            <a:ext cx="2771800" cy="16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9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48680"/>
            <a:ext cx="734481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Typical Anti-Bullying Programs</a:t>
            </a:r>
          </a:p>
          <a:p>
            <a:pPr lvl="1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whole school approach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bullying is … and how common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different forms of bullying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effects of bullying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That it can happen to anyone … by anyone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to do if someone picks on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Bystander action (reducing social rewards for bullies)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Enhancing empathy and self-efficacy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Social/relational skills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Strict limits 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behaviour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- with consequences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 the school will deal with bullying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Hot spot supervision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70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8E1349-0C11-597E-1C7D-6FEA6012887D}"/>
              </a:ext>
            </a:extLst>
          </p:cNvPr>
          <p:cNvSpPr txBox="1"/>
          <p:nvPr/>
        </p:nvSpPr>
        <p:spPr>
          <a:xfrm>
            <a:off x="575556" y="620688"/>
            <a:ext cx="7992888" cy="4244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2400" b="1" dirty="0">
                <a:solidFill>
                  <a:srgbClr val="131413"/>
                </a:solidFill>
                <a:effectLst/>
                <a:latin typeface="BngdshAdvTT3713a231"/>
                <a:ea typeface="Calibri" panose="020F0502020204030204" pitchFamily="34" charset="0"/>
                <a:cs typeface="BngdshAdvTT3713a231"/>
              </a:rPr>
              <a:t>Meta-analysis: Gaffney, </a:t>
            </a:r>
            <a:r>
              <a:rPr lang="en-AU" sz="2400" b="1" dirty="0" err="1">
                <a:solidFill>
                  <a:srgbClr val="131413"/>
                </a:solidFill>
                <a:effectLst/>
                <a:latin typeface="BngdshAdvTT3713a231"/>
                <a:ea typeface="Calibri" panose="020F0502020204030204" pitchFamily="34" charset="0"/>
                <a:cs typeface="BngdshAdvTT3713a231"/>
              </a:rPr>
              <a:t>Ttofi</a:t>
            </a:r>
            <a:r>
              <a:rPr lang="en-AU" sz="2400" b="1" dirty="0">
                <a:solidFill>
                  <a:srgbClr val="131413"/>
                </a:solidFill>
                <a:effectLst/>
                <a:latin typeface="BngdshAdvTT3713a231"/>
                <a:ea typeface="Calibri" panose="020F0502020204030204" pitchFamily="34" charset="0"/>
                <a:cs typeface="BngdshAdvTT3713a231"/>
              </a:rPr>
              <a:t>, and Farrington (2019)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dirty="0">
              <a:solidFill>
                <a:srgbClr val="131413"/>
              </a:solidFill>
              <a:latin typeface="BngdshAdvTT3713a231"/>
              <a:ea typeface="Calibri" panose="020F0502020204030204" pitchFamily="34" charset="0"/>
              <a:cs typeface="BngdshAdvTT3713a231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400" dirty="0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Looked at 65 anti-bullying programs, including Bully Proofing Your</a:t>
            </a:r>
            <a:r>
              <a:rPr lang="en-A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School, </a:t>
            </a:r>
            <a:r>
              <a:rPr lang="en-AU" sz="2400" dirty="0" err="1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fairplayer.manual</a:t>
            </a:r>
            <a:r>
              <a:rPr lang="en-AU" sz="2400" dirty="0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, </a:t>
            </a:r>
            <a:r>
              <a:rPr lang="en-AU" sz="2400" dirty="0" err="1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KiVa</a:t>
            </a:r>
            <a:r>
              <a:rPr lang="en-AU" sz="2400" dirty="0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, </a:t>
            </a:r>
            <a:r>
              <a:rPr lang="en-AU" sz="2400" dirty="0" err="1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NoTrap</a:t>
            </a:r>
            <a:r>
              <a:rPr lang="en-AU" sz="2400" dirty="0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!, OBPP, Second</a:t>
            </a:r>
            <a:r>
              <a:rPr lang="en-A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Step, Steps to Respect, and </a:t>
            </a:r>
            <a:r>
              <a:rPr lang="en-AU" sz="2400" dirty="0" err="1">
                <a:solidFill>
                  <a:srgbClr val="131413"/>
                </a:solidFill>
                <a:effectLst/>
                <a:latin typeface="+mj-lt"/>
                <a:ea typeface="Calibri" panose="020F0502020204030204" pitchFamily="34" charset="0"/>
                <a:cs typeface="BngdshAdvTT3713a231"/>
              </a:rPr>
              <a:t>ViSC</a:t>
            </a:r>
            <a:endParaRPr lang="en-AU" sz="2400" dirty="0">
              <a:solidFill>
                <a:srgbClr val="131413"/>
              </a:solidFill>
              <a:latin typeface="+mj-lt"/>
              <a:ea typeface="Calibri" panose="020F0502020204030204" pitchFamily="34" charset="0"/>
              <a:cs typeface="BngdshAdvTT3713a231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dirty="0">
              <a:solidFill>
                <a:srgbClr val="131413"/>
              </a:solidFill>
              <a:latin typeface="BngdshAdvTT3713a231"/>
              <a:ea typeface="Calibri" panose="020F0502020204030204" pitchFamily="34" charset="0"/>
              <a:cs typeface="BngdshAdvTT3713a231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400" dirty="0">
                <a:solidFill>
                  <a:srgbClr val="131413"/>
                </a:solidFill>
                <a:ea typeface="Calibri" panose="020F0502020204030204" pitchFamily="34" charset="0"/>
                <a:cs typeface="BngdshAdvTT3713a231"/>
              </a:rPr>
              <a:t>The m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BngdshAdvTT3713a231"/>
              </a:rPr>
              <a:t>eta-analysis</a:t>
            </a:r>
            <a:r>
              <a:rPr lang="en-A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BngdshAdvTT3713a231"/>
              </a:rPr>
              <a:t>found that anti-bullying programs were collectively effective</a:t>
            </a:r>
            <a:r>
              <a:rPr lang="en-A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BngdshAdvTT3713a231"/>
              </a:rPr>
              <a:t>in reducing school-bullying perpetration by around 19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DjgndhAdvTT3713a231+20"/>
              </a:rPr>
              <a:t>–</a:t>
            </a:r>
            <a:r>
              <a:rPr lang="en-AU" sz="2400" dirty="0">
                <a:solidFill>
                  <a:srgbClr val="131413"/>
                </a:solidFill>
                <a:ea typeface="Calibri" panose="020F0502020204030204" pitchFamily="34" charset="0"/>
                <a:cs typeface="DjgndhAdvTT3713a231+20"/>
              </a:rPr>
              <a:t>20% 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BngdshAdvTT3713a231"/>
              </a:rPr>
              <a:t>and school-bullying victimization by</a:t>
            </a:r>
            <a:r>
              <a:rPr lang="en-A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BngdshAdvTT3713a231"/>
              </a:rPr>
              <a:t>around 15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DjgndhAdvTT3713a231+20"/>
              </a:rPr>
              <a:t>–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BngdshAdvTT3713a231"/>
              </a:rPr>
              <a:t>16</a:t>
            </a:r>
            <a:r>
              <a:rPr lang="en-AU" sz="2400" dirty="0">
                <a:solidFill>
                  <a:srgbClr val="131413"/>
                </a:solidFill>
                <a:ea typeface="Calibri" panose="020F0502020204030204" pitchFamily="34" charset="0"/>
                <a:cs typeface="BngdshAdvTT3713a231"/>
              </a:rPr>
              <a:t>%</a:t>
            </a:r>
            <a:r>
              <a:rPr lang="en-AU" sz="2400" dirty="0">
                <a:solidFill>
                  <a:srgbClr val="131413"/>
                </a:solidFill>
                <a:effectLst/>
                <a:ea typeface="Calibri" panose="020F0502020204030204" pitchFamily="34" charset="0"/>
                <a:cs typeface="BngdshAdvTT3713a231"/>
              </a:rPr>
              <a:t>.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83017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EFA63-F1A8-89F3-4491-BA87E9E27E0A}"/>
              </a:ext>
            </a:extLst>
          </p:cNvPr>
          <p:cNvSpPr txBox="1"/>
          <p:nvPr/>
        </p:nvSpPr>
        <p:spPr>
          <a:xfrm>
            <a:off x="755576" y="980728"/>
            <a:ext cx="76328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2800" b="1" dirty="0"/>
              <a:t>Most effective in reducing victimisation: </a:t>
            </a:r>
            <a:r>
              <a:rPr lang="en-AU" sz="2800" b="1" dirty="0" err="1"/>
              <a:t>NoTrap</a:t>
            </a:r>
            <a:r>
              <a:rPr lang="en-AU" sz="2800" b="1" dirty="0"/>
              <a:t>!</a:t>
            </a:r>
          </a:p>
          <a:p>
            <a:pPr algn="l"/>
            <a:endParaRPr lang="en-AU" sz="1800" b="0" i="0" u="none" strike="noStrike" baseline="0" dirty="0">
              <a:solidFill>
                <a:srgbClr val="131413"/>
              </a:solidFill>
              <a:latin typeface="BngdshAdvTT3713a231"/>
            </a:endParaRPr>
          </a:p>
          <a:p>
            <a:pPr algn="l"/>
            <a:endParaRPr lang="en-AU" dirty="0">
              <a:solidFill>
                <a:srgbClr val="131413"/>
              </a:solidFill>
              <a:latin typeface="BngdshAdvTT3713a231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131413"/>
                </a:solidFill>
                <a:latin typeface="BngdshAdvTT3713a231"/>
              </a:rPr>
              <a:t>P</a:t>
            </a:r>
            <a:r>
              <a:rPr lang="en-AU" sz="2400" b="0" i="0" u="none" strike="noStrike" baseline="0" dirty="0">
                <a:solidFill>
                  <a:srgbClr val="131413"/>
                </a:solidFill>
                <a:latin typeface="BngdshAdvTT3713a231"/>
              </a:rPr>
              <a:t>eer-led online forums </a:t>
            </a:r>
            <a:r>
              <a:rPr lang="en-GB" sz="2400" b="0" i="0" u="none" strike="noStrike" baseline="0" dirty="0">
                <a:solidFill>
                  <a:srgbClr val="131413"/>
                </a:solidFill>
                <a:latin typeface="BngdshAdvTT3713a231"/>
              </a:rPr>
              <a:t>(in conjunction with peer-led offline anti-bullying </a:t>
            </a:r>
            <a:r>
              <a:rPr lang="en-AU" sz="2400" b="0" i="0" u="none" strike="noStrike" baseline="0" dirty="0">
                <a:solidFill>
                  <a:srgbClr val="131413"/>
                </a:solidFill>
                <a:latin typeface="BngdshAdvTT3713a231"/>
              </a:rPr>
              <a:t>activities)</a:t>
            </a:r>
          </a:p>
          <a:p>
            <a:pPr algn="l"/>
            <a:endParaRPr lang="en-AU" sz="2400" dirty="0">
              <a:solidFill>
                <a:srgbClr val="131413"/>
              </a:solidFill>
              <a:latin typeface="BngdshAdvTT3713a231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131413"/>
                </a:solidFill>
                <a:latin typeface="BngdshAdvTT3713a231"/>
              </a:rPr>
              <a:t>Not as effective as some other programs in reducing perpetration.  Argued that it needs to include ‘hot-spot supervision’. 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00610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21119</TotalTime>
  <Words>1350</Words>
  <Application>Microsoft Office PowerPoint</Application>
  <PresentationFormat>On-screen Show (4:3)</PresentationFormat>
  <Paragraphs>238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Bell MT</vt:lpstr>
      <vt:lpstr>BngdshAdvTT3713a231</vt:lpstr>
      <vt:lpstr>Brush Script MT</vt:lpstr>
      <vt:lpstr>Calibri</vt:lpstr>
      <vt:lpstr>Garamond</vt:lpstr>
      <vt:lpstr>Symbol</vt:lpstr>
      <vt:lpstr>Trebuchet MS</vt:lpstr>
      <vt:lpstr>Viner Hand ITC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10. Circle Time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Avondale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kevin_p</dc:creator>
  <cp:lastModifiedBy>Kevin Petrie</cp:lastModifiedBy>
  <cp:revision>592</cp:revision>
  <cp:lastPrinted>2017-05-03T23:04:10Z</cp:lastPrinted>
  <dcterms:created xsi:type="dcterms:W3CDTF">2014-02-21T07:39:36Z</dcterms:created>
  <dcterms:modified xsi:type="dcterms:W3CDTF">2023-07-30T04:14:33Z</dcterms:modified>
</cp:coreProperties>
</file>