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406" r:id="rId2"/>
    <p:sldId id="256" r:id="rId3"/>
    <p:sldId id="359" r:id="rId4"/>
    <p:sldId id="360" r:id="rId5"/>
    <p:sldId id="361" r:id="rId6"/>
    <p:sldId id="362" r:id="rId7"/>
    <p:sldId id="363" r:id="rId8"/>
    <p:sldId id="407" r:id="rId9"/>
    <p:sldId id="366" r:id="rId10"/>
    <p:sldId id="365" r:id="rId11"/>
    <p:sldId id="368" r:id="rId12"/>
    <p:sldId id="369" r:id="rId13"/>
    <p:sldId id="371" r:id="rId14"/>
    <p:sldId id="370" r:id="rId15"/>
    <p:sldId id="372" r:id="rId16"/>
    <p:sldId id="392" r:id="rId17"/>
    <p:sldId id="393" r:id="rId18"/>
    <p:sldId id="330" r:id="rId19"/>
    <p:sldId id="307" r:id="rId20"/>
    <p:sldId id="373" r:id="rId21"/>
    <p:sldId id="374" r:id="rId22"/>
    <p:sldId id="375" r:id="rId23"/>
    <p:sldId id="376" r:id="rId24"/>
    <p:sldId id="331" r:id="rId25"/>
    <p:sldId id="377" r:id="rId26"/>
    <p:sldId id="378" r:id="rId27"/>
    <p:sldId id="379" r:id="rId28"/>
    <p:sldId id="332" r:id="rId29"/>
    <p:sldId id="409" r:id="rId30"/>
    <p:sldId id="410" r:id="rId31"/>
    <p:sldId id="408" r:id="rId32"/>
    <p:sldId id="396" r:id="rId33"/>
    <p:sldId id="382" r:id="rId34"/>
    <p:sldId id="389" r:id="rId35"/>
    <p:sldId id="399" r:id="rId36"/>
    <p:sldId id="390" r:id="rId37"/>
    <p:sldId id="400" r:id="rId38"/>
    <p:sldId id="383" r:id="rId39"/>
    <p:sldId id="398" r:id="rId40"/>
    <p:sldId id="397" r:id="rId41"/>
    <p:sldId id="391" r:id="rId42"/>
    <p:sldId id="401" r:id="rId43"/>
    <p:sldId id="402" r:id="rId44"/>
    <p:sldId id="403" r:id="rId45"/>
    <p:sldId id="388" r:id="rId46"/>
    <p:sldId id="384" r:id="rId47"/>
    <p:sldId id="386" r:id="rId48"/>
    <p:sldId id="394" r:id="rId49"/>
    <p:sldId id="395" r:id="rId50"/>
    <p:sldId id="334" r:id="rId51"/>
    <p:sldId id="380" r:id="rId52"/>
    <p:sldId id="381" r:id="rId53"/>
    <p:sldId id="404" r:id="rId54"/>
    <p:sldId id="405"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4913E-5C8A-B44F-9D6E-B38F5D28E9EB}" v="12" dt="2023-07-24T14:56:26.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85637" autoAdjust="0"/>
  </p:normalViewPr>
  <p:slideViewPr>
    <p:cSldViewPr snapToGrid="0">
      <p:cViewPr varScale="1">
        <p:scale>
          <a:sx n="111" d="100"/>
          <a:sy n="111" d="100"/>
        </p:scale>
        <p:origin x="4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C78A-6072-4C4D-9C42-5E1BAAA93C2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4C5BDC5-C680-4E78-9BB6-0DC754B5FCD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C8757C-743F-4645-B91E-CD061FC91F48}" type="datetimeFigureOut">
              <a:rPr lang="en-US" smtClean="0"/>
              <a:t>8/3/2023</a:t>
            </a:fld>
            <a:endParaRPr lang="en-US"/>
          </a:p>
        </p:txBody>
      </p:sp>
      <p:sp>
        <p:nvSpPr>
          <p:cNvPr id="4" name="Footer Placeholder 3">
            <a:extLst>
              <a:ext uri="{FF2B5EF4-FFF2-40B4-BE49-F238E27FC236}">
                <a16:creationId xmlns:a16="http://schemas.microsoft.com/office/drawing/2014/main" id="{24BABCBC-9F71-4C2F-8AB8-BF0F0D6F283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DE39AF-0648-4F41-97CE-0712CE12EA5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944A846-59D6-4DFC-8684-4C7A1E5E6AC1}" type="slidenum">
              <a:rPr lang="en-US" smtClean="0"/>
              <a:t>‹#›</a:t>
            </a:fld>
            <a:endParaRPr lang="en-US"/>
          </a:p>
        </p:txBody>
      </p:sp>
    </p:spTree>
    <p:extLst>
      <p:ext uri="{BB962C8B-B14F-4D97-AF65-F5344CB8AC3E}">
        <p14:creationId xmlns:p14="http://schemas.microsoft.com/office/powerpoint/2010/main" val="3663476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32EB08-A03C-485F-B404-35F896956D7C}" type="datetimeFigureOut">
              <a:rPr lang="en-US" smtClean="0"/>
              <a:t>8/3/2023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B1E442-6964-404A-8788-073924E35484}" type="slidenum">
              <a:rPr lang="en-US" smtClean="0"/>
              <a:t>‹#›</a:t>
            </a:fld>
            <a:endParaRPr lang="en-US"/>
          </a:p>
        </p:txBody>
      </p:sp>
    </p:spTree>
    <p:extLst>
      <p:ext uri="{BB962C8B-B14F-4D97-AF65-F5344CB8AC3E}">
        <p14:creationId xmlns:p14="http://schemas.microsoft.com/office/powerpoint/2010/main" val="255971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a:t>
            </a:fld>
            <a:endParaRPr lang="en-US" dirty="0"/>
          </a:p>
        </p:txBody>
      </p:sp>
    </p:spTree>
    <p:extLst>
      <p:ext uri="{BB962C8B-B14F-4D97-AF65-F5344CB8AC3E}">
        <p14:creationId xmlns:p14="http://schemas.microsoft.com/office/powerpoint/2010/main" val="37303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20</a:t>
            </a:fld>
            <a:endParaRPr lang="en-US"/>
          </a:p>
        </p:txBody>
      </p:sp>
    </p:spTree>
    <p:extLst>
      <p:ext uri="{BB962C8B-B14F-4D97-AF65-F5344CB8AC3E}">
        <p14:creationId xmlns:p14="http://schemas.microsoft.com/office/powerpoint/2010/main" val="90504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21</a:t>
            </a:fld>
            <a:endParaRPr lang="en-US"/>
          </a:p>
        </p:txBody>
      </p:sp>
    </p:spTree>
    <p:extLst>
      <p:ext uri="{BB962C8B-B14F-4D97-AF65-F5344CB8AC3E}">
        <p14:creationId xmlns:p14="http://schemas.microsoft.com/office/powerpoint/2010/main" val="1753861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22</a:t>
            </a:fld>
            <a:endParaRPr lang="en-US"/>
          </a:p>
        </p:txBody>
      </p:sp>
    </p:spTree>
    <p:extLst>
      <p:ext uri="{BB962C8B-B14F-4D97-AF65-F5344CB8AC3E}">
        <p14:creationId xmlns:p14="http://schemas.microsoft.com/office/powerpoint/2010/main" val="379669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23</a:t>
            </a:fld>
            <a:endParaRPr lang="en-US"/>
          </a:p>
        </p:txBody>
      </p:sp>
    </p:spTree>
    <p:extLst>
      <p:ext uri="{BB962C8B-B14F-4D97-AF65-F5344CB8AC3E}">
        <p14:creationId xmlns:p14="http://schemas.microsoft.com/office/powerpoint/2010/main" val="326140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24</a:t>
            </a:fld>
            <a:endParaRPr lang="en-US"/>
          </a:p>
        </p:txBody>
      </p:sp>
    </p:spTree>
    <p:extLst>
      <p:ext uri="{BB962C8B-B14F-4D97-AF65-F5344CB8AC3E}">
        <p14:creationId xmlns:p14="http://schemas.microsoft.com/office/powerpoint/2010/main" val="4179824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25</a:t>
            </a:fld>
            <a:endParaRPr lang="en-US"/>
          </a:p>
        </p:txBody>
      </p:sp>
    </p:spTree>
    <p:extLst>
      <p:ext uri="{BB962C8B-B14F-4D97-AF65-F5344CB8AC3E}">
        <p14:creationId xmlns:p14="http://schemas.microsoft.com/office/powerpoint/2010/main" val="2362851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26</a:t>
            </a:fld>
            <a:endParaRPr lang="en-US"/>
          </a:p>
        </p:txBody>
      </p:sp>
    </p:spTree>
    <p:extLst>
      <p:ext uri="{BB962C8B-B14F-4D97-AF65-F5344CB8AC3E}">
        <p14:creationId xmlns:p14="http://schemas.microsoft.com/office/powerpoint/2010/main" val="3975866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28</a:t>
            </a:fld>
            <a:endParaRPr lang="en-US"/>
          </a:p>
        </p:txBody>
      </p:sp>
    </p:spTree>
    <p:extLst>
      <p:ext uri="{BB962C8B-B14F-4D97-AF65-F5344CB8AC3E}">
        <p14:creationId xmlns:p14="http://schemas.microsoft.com/office/powerpoint/2010/main" val="228015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29</a:t>
            </a:fld>
            <a:endParaRPr lang="en-US"/>
          </a:p>
        </p:txBody>
      </p:sp>
    </p:spTree>
    <p:extLst>
      <p:ext uri="{BB962C8B-B14F-4D97-AF65-F5344CB8AC3E}">
        <p14:creationId xmlns:p14="http://schemas.microsoft.com/office/powerpoint/2010/main" val="88373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30</a:t>
            </a:fld>
            <a:endParaRPr lang="en-US"/>
          </a:p>
        </p:txBody>
      </p:sp>
    </p:spTree>
    <p:extLst>
      <p:ext uri="{BB962C8B-B14F-4D97-AF65-F5344CB8AC3E}">
        <p14:creationId xmlns:p14="http://schemas.microsoft.com/office/powerpoint/2010/main" val="339109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9</a:t>
            </a:fld>
            <a:endParaRPr lang="en-US"/>
          </a:p>
        </p:txBody>
      </p:sp>
    </p:spTree>
    <p:extLst>
      <p:ext uri="{BB962C8B-B14F-4D97-AF65-F5344CB8AC3E}">
        <p14:creationId xmlns:p14="http://schemas.microsoft.com/office/powerpoint/2010/main" val="166314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31</a:t>
            </a:fld>
            <a:endParaRPr lang="en-US"/>
          </a:p>
        </p:txBody>
      </p:sp>
    </p:spTree>
    <p:extLst>
      <p:ext uri="{BB962C8B-B14F-4D97-AF65-F5344CB8AC3E}">
        <p14:creationId xmlns:p14="http://schemas.microsoft.com/office/powerpoint/2010/main" val="956570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a:t>Griffin E. W. </a:t>
            </a:r>
            <a:r>
              <a:rPr lang="es-ES_tradnl" i="1" dirty="0"/>
              <a:t>et al. </a:t>
            </a:r>
            <a:r>
              <a:rPr lang="en-US" dirty="0"/>
              <a:t>Aerobic exercise improves hippocampal function and increases BDNF in the serum of young adult males. </a:t>
            </a:r>
            <a:r>
              <a:rPr lang="es-ES_tradnl" i="1" dirty="0" err="1"/>
              <a:t>Physiological</a:t>
            </a:r>
            <a:r>
              <a:rPr lang="es-ES_tradnl" i="1" dirty="0"/>
              <a:t> </a:t>
            </a:r>
            <a:r>
              <a:rPr lang="es-ES_tradnl" i="1" dirty="0" err="1"/>
              <a:t>Behavior</a:t>
            </a:r>
            <a:r>
              <a:rPr lang="es-ES_tradnl" i="1" dirty="0"/>
              <a:t>, </a:t>
            </a:r>
            <a:r>
              <a:rPr lang="es-ES_tradnl" dirty="0"/>
              <a:t>104: 934 – 941 (2011).</a:t>
            </a:r>
            <a:endParaRPr lang="en-US" dirty="0"/>
          </a:p>
          <a:p>
            <a:pPr marL="0" indent="0">
              <a:buNone/>
            </a:pPr>
            <a:r>
              <a:rPr lang="es-ES" noProof="0" dirty="0"/>
              <a:t>Hablar de cuando me que daba atascado a la hora de escribir y no fluía.  Me iba de carrera y venía la inspiración</a:t>
            </a:r>
          </a:p>
        </p:txBody>
      </p:sp>
      <p:sp>
        <p:nvSpPr>
          <p:cNvPr id="4" name="Slide Number Placeholder 3"/>
          <p:cNvSpPr>
            <a:spLocks noGrp="1"/>
          </p:cNvSpPr>
          <p:nvPr>
            <p:ph type="sldNum" sz="quarter" idx="10"/>
          </p:nvPr>
        </p:nvSpPr>
        <p:spPr/>
        <p:txBody>
          <a:bodyPr/>
          <a:lstStyle/>
          <a:p>
            <a:fld id="{12B1E442-6964-404A-8788-073924E35484}" type="slidenum">
              <a:rPr lang="en-US" smtClean="0"/>
              <a:t>32</a:t>
            </a:fld>
            <a:endParaRPr lang="en-US"/>
          </a:p>
        </p:txBody>
      </p:sp>
    </p:spTree>
    <p:extLst>
      <p:ext uri="{BB962C8B-B14F-4D97-AF65-F5344CB8AC3E}">
        <p14:creationId xmlns:p14="http://schemas.microsoft.com/office/powerpoint/2010/main" val="3082502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33</a:t>
            </a:fld>
            <a:endParaRPr lang="en-US"/>
          </a:p>
        </p:txBody>
      </p:sp>
    </p:spTree>
    <p:extLst>
      <p:ext uri="{BB962C8B-B14F-4D97-AF65-F5344CB8AC3E}">
        <p14:creationId xmlns:p14="http://schemas.microsoft.com/office/powerpoint/2010/main" val="96818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38</a:t>
            </a:fld>
            <a:endParaRPr lang="en-US"/>
          </a:p>
        </p:txBody>
      </p:sp>
    </p:spTree>
    <p:extLst>
      <p:ext uri="{BB962C8B-B14F-4D97-AF65-F5344CB8AC3E}">
        <p14:creationId xmlns:p14="http://schemas.microsoft.com/office/powerpoint/2010/main" val="3417767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39</a:t>
            </a:fld>
            <a:endParaRPr lang="en-US"/>
          </a:p>
        </p:txBody>
      </p:sp>
    </p:spTree>
    <p:extLst>
      <p:ext uri="{BB962C8B-B14F-4D97-AF65-F5344CB8AC3E}">
        <p14:creationId xmlns:p14="http://schemas.microsoft.com/office/powerpoint/2010/main" val="1603902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ES_tradnl" dirty="0"/>
              <a:t>-------------------------</a:t>
            </a:r>
          </a:p>
          <a:p>
            <a:pPr>
              <a:spcAft>
                <a:spcPts val="600"/>
              </a:spcAft>
            </a:pPr>
            <a:r>
              <a:rPr lang="en-US" sz="1200" dirty="0"/>
              <a:t>Blacklock, R. </a:t>
            </a:r>
            <a:r>
              <a:rPr lang="en-US" sz="1200" i="1" dirty="0"/>
              <a:t>et al. </a:t>
            </a:r>
            <a:r>
              <a:rPr lang="en-US" sz="1200" dirty="0"/>
              <a:t>Effects of exercise intensity and self-efficacy on state anxiety with breast cancer survivors. </a:t>
            </a:r>
            <a:r>
              <a:rPr lang="en-US" sz="1200" i="1" dirty="0"/>
              <a:t>Oncology Nursing Forum, </a:t>
            </a:r>
            <a:r>
              <a:rPr lang="en-US" sz="1200" dirty="0"/>
              <a:t>37: 206 – 212 (2010).</a:t>
            </a:r>
          </a:p>
          <a:p>
            <a:pPr marL="0" indent="0">
              <a:buNone/>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40</a:t>
            </a:fld>
            <a:endParaRPr lang="en-US"/>
          </a:p>
        </p:txBody>
      </p:sp>
    </p:spTree>
    <p:extLst>
      <p:ext uri="{BB962C8B-B14F-4D97-AF65-F5344CB8AC3E}">
        <p14:creationId xmlns:p14="http://schemas.microsoft.com/office/powerpoint/2010/main" val="468348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LONG-TERM EFFECT</a:t>
            </a:r>
          </a:p>
        </p:txBody>
      </p:sp>
      <p:sp>
        <p:nvSpPr>
          <p:cNvPr id="4" name="Slide Number Placeholder 3"/>
          <p:cNvSpPr>
            <a:spLocks noGrp="1"/>
          </p:cNvSpPr>
          <p:nvPr>
            <p:ph type="sldNum" sz="quarter" idx="5"/>
          </p:nvPr>
        </p:nvSpPr>
        <p:spPr/>
        <p:txBody>
          <a:bodyPr/>
          <a:lstStyle/>
          <a:p>
            <a:fld id="{12B1E442-6964-404A-8788-073924E35484}" type="slidenum">
              <a:rPr lang="en-US" smtClean="0"/>
              <a:t>41</a:t>
            </a:fld>
            <a:endParaRPr lang="en-US"/>
          </a:p>
        </p:txBody>
      </p:sp>
    </p:spTree>
    <p:extLst>
      <p:ext uri="{BB962C8B-B14F-4D97-AF65-F5344CB8AC3E}">
        <p14:creationId xmlns:p14="http://schemas.microsoft.com/office/powerpoint/2010/main" val="3198786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42</a:t>
            </a:fld>
            <a:endParaRPr lang="en-US"/>
          </a:p>
        </p:txBody>
      </p:sp>
    </p:spTree>
    <p:extLst>
      <p:ext uri="{BB962C8B-B14F-4D97-AF65-F5344CB8AC3E}">
        <p14:creationId xmlns:p14="http://schemas.microsoft.com/office/powerpoint/2010/main" val="1967453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43</a:t>
            </a:fld>
            <a:endParaRPr lang="en-US"/>
          </a:p>
        </p:txBody>
      </p:sp>
    </p:spTree>
    <p:extLst>
      <p:ext uri="{BB962C8B-B14F-4D97-AF65-F5344CB8AC3E}">
        <p14:creationId xmlns:p14="http://schemas.microsoft.com/office/powerpoint/2010/main" val="3080187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44</a:t>
            </a:fld>
            <a:endParaRPr lang="en-US"/>
          </a:p>
        </p:txBody>
      </p:sp>
    </p:spTree>
    <p:extLst>
      <p:ext uri="{BB962C8B-B14F-4D97-AF65-F5344CB8AC3E}">
        <p14:creationId xmlns:p14="http://schemas.microsoft.com/office/powerpoint/2010/main" val="198758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11</a:t>
            </a:fld>
            <a:endParaRPr lang="en-US"/>
          </a:p>
        </p:txBody>
      </p:sp>
    </p:spTree>
    <p:extLst>
      <p:ext uri="{BB962C8B-B14F-4D97-AF65-F5344CB8AC3E}">
        <p14:creationId xmlns:p14="http://schemas.microsoft.com/office/powerpoint/2010/main" val="3360568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Danish</a:t>
            </a:r>
            <a:r>
              <a:rPr lang="es-ES_tradnl" dirty="0"/>
              <a:t> </a:t>
            </a:r>
            <a:r>
              <a:rPr lang="es-ES_tradnl" dirty="0" err="1"/>
              <a:t>Population</a:t>
            </a:r>
            <a:endParaRPr lang="es-ES_tradnl" dirty="0"/>
          </a:p>
        </p:txBody>
      </p:sp>
      <p:sp>
        <p:nvSpPr>
          <p:cNvPr id="4" name="Slide Number Placeholder 3"/>
          <p:cNvSpPr>
            <a:spLocks noGrp="1"/>
          </p:cNvSpPr>
          <p:nvPr>
            <p:ph type="sldNum" sz="quarter" idx="5"/>
          </p:nvPr>
        </p:nvSpPr>
        <p:spPr/>
        <p:txBody>
          <a:bodyPr/>
          <a:lstStyle/>
          <a:p>
            <a:fld id="{12B1E442-6964-404A-8788-073924E35484}" type="slidenum">
              <a:rPr lang="en-US" smtClean="0"/>
              <a:t>45</a:t>
            </a:fld>
            <a:endParaRPr lang="en-US"/>
          </a:p>
        </p:txBody>
      </p:sp>
    </p:spTree>
    <p:extLst>
      <p:ext uri="{BB962C8B-B14F-4D97-AF65-F5344CB8AC3E}">
        <p14:creationId xmlns:p14="http://schemas.microsoft.com/office/powerpoint/2010/main" val="176340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latin typeface="Calibri" panose="020F0502020204030204" pitchFamily="34" charset="0"/>
                <a:ea typeface="Times New Roman" panose="02020603050405020304" pitchFamily="18" charset="0"/>
                <a:cs typeface="Times New Roman" panose="02020603050405020304" pitchFamily="18" charset="0"/>
              </a:rPr>
              <a:t>Hansen, Å. M. </a:t>
            </a:r>
            <a:r>
              <a:rPr lang="es-ES_tradnl" sz="1200" i="1" dirty="0">
                <a:latin typeface="Calibri" panose="020F0502020204030204" pitchFamily="34" charset="0"/>
                <a:ea typeface="Times New Roman" panose="02020603050405020304" pitchFamily="18" charset="0"/>
                <a:cs typeface="Times New Roman" panose="02020603050405020304" pitchFamily="18" charset="0"/>
              </a:rPr>
              <a:t>et al. </a:t>
            </a:r>
            <a:r>
              <a:rPr lang="en-US" sz="1200" dirty="0">
                <a:latin typeface="Calibri" panose="020F0502020204030204" pitchFamily="34" charset="0"/>
                <a:ea typeface="Times New Roman" panose="02020603050405020304" pitchFamily="18" charset="0"/>
                <a:cs typeface="Times New Roman" panose="02020603050405020304" pitchFamily="18" charset="0"/>
              </a:rPr>
              <a:t>Physical activity, job demand-control, perceived stress-energy, and salivary cortisol in white-collar workers. </a:t>
            </a:r>
            <a:r>
              <a:rPr lang="en-US" sz="1200" i="1" dirty="0">
                <a:latin typeface="Calibri" panose="020F0502020204030204" pitchFamily="34" charset="0"/>
                <a:ea typeface="Times New Roman" panose="02020603050405020304" pitchFamily="18" charset="0"/>
                <a:cs typeface="Times New Roman" panose="02020603050405020304" pitchFamily="18" charset="0"/>
              </a:rPr>
              <a:t>International Archives of Occupational and Environmental Health, </a:t>
            </a:r>
            <a:r>
              <a:rPr lang="en-US" sz="1200" dirty="0">
                <a:latin typeface="Calibri" panose="020F0502020204030204" pitchFamily="34" charset="0"/>
                <a:ea typeface="Times New Roman" panose="02020603050405020304" pitchFamily="18" charset="0"/>
                <a:cs typeface="Times New Roman" panose="02020603050405020304" pitchFamily="18" charset="0"/>
              </a:rPr>
              <a:t>83: 143 – 153 (2010).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46</a:t>
            </a:fld>
            <a:endParaRPr lang="en-US"/>
          </a:p>
        </p:txBody>
      </p:sp>
    </p:spTree>
    <p:extLst>
      <p:ext uri="{BB962C8B-B14F-4D97-AF65-F5344CB8AC3E}">
        <p14:creationId xmlns:p14="http://schemas.microsoft.com/office/powerpoint/2010/main" val="2825524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47</a:t>
            </a:fld>
            <a:endParaRPr lang="en-US"/>
          </a:p>
        </p:txBody>
      </p:sp>
    </p:spTree>
    <p:extLst>
      <p:ext uri="{BB962C8B-B14F-4D97-AF65-F5344CB8AC3E}">
        <p14:creationId xmlns:p14="http://schemas.microsoft.com/office/powerpoint/2010/main" val="2735215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50</a:t>
            </a:fld>
            <a:endParaRPr lang="en-US"/>
          </a:p>
        </p:txBody>
      </p:sp>
    </p:spTree>
    <p:extLst>
      <p:ext uri="{BB962C8B-B14F-4D97-AF65-F5344CB8AC3E}">
        <p14:creationId xmlns:p14="http://schemas.microsoft.com/office/powerpoint/2010/main" val="76343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51</a:t>
            </a:fld>
            <a:endParaRPr lang="en-US"/>
          </a:p>
        </p:txBody>
      </p:sp>
    </p:spTree>
    <p:extLst>
      <p:ext uri="{BB962C8B-B14F-4D97-AF65-F5344CB8AC3E}">
        <p14:creationId xmlns:p14="http://schemas.microsoft.com/office/powerpoint/2010/main" val="1094412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52</a:t>
            </a:fld>
            <a:endParaRPr lang="en-US"/>
          </a:p>
        </p:txBody>
      </p:sp>
    </p:spTree>
    <p:extLst>
      <p:ext uri="{BB962C8B-B14F-4D97-AF65-F5344CB8AC3E}">
        <p14:creationId xmlns:p14="http://schemas.microsoft.com/office/powerpoint/2010/main" val="413264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53</a:t>
            </a:fld>
            <a:endParaRPr lang="en-US"/>
          </a:p>
        </p:txBody>
      </p:sp>
    </p:spTree>
    <p:extLst>
      <p:ext uri="{BB962C8B-B14F-4D97-AF65-F5344CB8AC3E}">
        <p14:creationId xmlns:p14="http://schemas.microsoft.com/office/powerpoint/2010/main" val="206666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54</a:t>
            </a:fld>
            <a:endParaRPr lang="en-US"/>
          </a:p>
        </p:txBody>
      </p:sp>
    </p:spTree>
    <p:extLst>
      <p:ext uri="{BB962C8B-B14F-4D97-AF65-F5344CB8AC3E}">
        <p14:creationId xmlns:p14="http://schemas.microsoft.com/office/powerpoint/2010/main" val="38109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12</a:t>
            </a:fld>
            <a:endParaRPr lang="en-US"/>
          </a:p>
        </p:txBody>
      </p:sp>
    </p:spTree>
    <p:extLst>
      <p:ext uri="{BB962C8B-B14F-4D97-AF65-F5344CB8AC3E}">
        <p14:creationId xmlns:p14="http://schemas.microsoft.com/office/powerpoint/2010/main" val="211118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PAF is a WHAT IF analysis of what would happen to illness and mortality if the factor were removed (inactivity in this case)</a:t>
            </a:r>
          </a:p>
        </p:txBody>
      </p:sp>
      <p:sp>
        <p:nvSpPr>
          <p:cNvPr id="4" name="Slide Number Placeholder 3"/>
          <p:cNvSpPr>
            <a:spLocks noGrp="1"/>
          </p:cNvSpPr>
          <p:nvPr>
            <p:ph type="sldNum" sz="quarter" idx="10"/>
          </p:nvPr>
        </p:nvSpPr>
        <p:spPr/>
        <p:txBody>
          <a:bodyPr/>
          <a:lstStyle/>
          <a:p>
            <a:fld id="{12B1E442-6964-404A-8788-073924E35484}" type="slidenum">
              <a:rPr lang="en-US" smtClean="0"/>
              <a:t>13</a:t>
            </a:fld>
            <a:endParaRPr lang="en-US"/>
          </a:p>
        </p:txBody>
      </p:sp>
    </p:spTree>
    <p:extLst>
      <p:ext uri="{BB962C8B-B14F-4D97-AF65-F5344CB8AC3E}">
        <p14:creationId xmlns:p14="http://schemas.microsoft.com/office/powerpoint/2010/main" val="21447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14</a:t>
            </a:fld>
            <a:endParaRPr lang="en-US"/>
          </a:p>
        </p:txBody>
      </p:sp>
    </p:spTree>
    <p:extLst>
      <p:ext uri="{BB962C8B-B14F-4D97-AF65-F5344CB8AC3E}">
        <p14:creationId xmlns:p14="http://schemas.microsoft.com/office/powerpoint/2010/main" val="218139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150 minutos o más de actividad moderada o intensa durante los últimos 30 días. Este era el criterio para definir la “vida activa”</a:t>
            </a:r>
          </a:p>
        </p:txBody>
      </p:sp>
      <p:sp>
        <p:nvSpPr>
          <p:cNvPr id="4" name="Slide Number Placeholder 3"/>
          <p:cNvSpPr>
            <a:spLocks noGrp="1"/>
          </p:cNvSpPr>
          <p:nvPr>
            <p:ph type="sldNum" sz="quarter" idx="10"/>
          </p:nvPr>
        </p:nvSpPr>
        <p:spPr/>
        <p:txBody>
          <a:bodyPr/>
          <a:lstStyle/>
          <a:p>
            <a:fld id="{12B1E442-6964-404A-8788-073924E35484}" type="slidenum">
              <a:rPr lang="en-US" smtClean="0"/>
              <a:t>17</a:t>
            </a:fld>
            <a:endParaRPr lang="en-US"/>
          </a:p>
        </p:txBody>
      </p:sp>
    </p:spTree>
    <p:extLst>
      <p:ext uri="{BB962C8B-B14F-4D97-AF65-F5344CB8AC3E}">
        <p14:creationId xmlns:p14="http://schemas.microsoft.com/office/powerpoint/2010/main" val="106321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18</a:t>
            </a:fld>
            <a:endParaRPr lang="en-US"/>
          </a:p>
        </p:txBody>
      </p:sp>
    </p:spTree>
    <p:extLst>
      <p:ext uri="{BB962C8B-B14F-4D97-AF65-F5344CB8AC3E}">
        <p14:creationId xmlns:p14="http://schemas.microsoft.com/office/powerpoint/2010/main" val="32345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1E442-6964-404A-8788-073924E35484}" type="slidenum">
              <a:rPr lang="en-US" smtClean="0"/>
              <a:t>19</a:t>
            </a:fld>
            <a:endParaRPr lang="en-US"/>
          </a:p>
        </p:txBody>
      </p:sp>
    </p:spTree>
    <p:extLst>
      <p:ext uri="{BB962C8B-B14F-4D97-AF65-F5344CB8AC3E}">
        <p14:creationId xmlns:p14="http://schemas.microsoft.com/office/powerpoint/2010/main" val="321874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5844EB-26F5-44F0-9594-0735F45D5F4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244706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844EB-26F5-44F0-9594-0735F45D5F4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56414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844EB-26F5-44F0-9594-0735F45D5F4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62128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844EB-26F5-44F0-9594-0735F45D5F4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85628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844EB-26F5-44F0-9594-0735F45D5F4D}"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97332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5844EB-26F5-44F0-9594-0735F45D5F4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38051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5844EB-26F5-44F0-9594-0735F45D5F4D}"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30136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5844EB-26F5-44F0-9594-0735F45D5F4D}"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153183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844EB-26F5-44F0-9594-0735F45D5F4D}"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277602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5844EB-26F5-44F0-9594-0735F45D5F4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249937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5844EB-26F5-44F0-9594-0735F45D5F4D}"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F57ED-E851-4E56-A4E8-BD78E6727EC1}" type="slidenum">
              <a:rPr lang="en-US" smtClean="0"/>
              <a:t>‹#›</a:t>
            </a:fld>
            <a:endParaRPr lang="en-US"/>
          </a:p>
        </p:txBody>
      </p:sp>
    </p:spTree>
    <p:extLst>
      <p:ext uri="{BB962C8B-B14F-4D97-AF65-F5344CB8AC3E}">
        <p14:creationId xmlns:p14="http://schemas.microsoft.com/office/powerpoint/2010/main" val="257105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844EB-26F5-44F0-9594-0735F45D5F4D}"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F57ED-E851-4E56-A4E8-BD78E6727EC1}" type="slidenum">
              <a:rPr lang="en-US" smtClean="0"/>
              <a:t>‹#›</a:t>
            </a:fld>
            <a:endParaRPr lang="en-US"/>
          </a:p>
        </p:txBody>
      </p:sp>
    </p:spTree>
    <p:extLst>
      <p:ext uri="{BB962C8B-B14F-4D97-AF65-F5344CB8AC3E}">
        <p14:creationId xmlns:p14="http://schemas.microsoft.com/office/powerpoint/2010/main" val="3922791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A blue abstract watercolor pattern on a white background">
            <a:extLst>
              <a:ext uri="{FF2B5EF4-FFF2-40B4-BE49-F238E27FC236}">
                <a16:creationId xmlns:a16="http://schemas.microsoft.com/office/drawing/2014/main" id="{83E2D94E-E2A6-F3C1-D45D-0389533558D3}"/>
              </a:ext>
            </a:extLst>
          </p:cNvPr>
          <p:cNvPicPr>
            <a:picLocks noChangeAspect="1"/>
          </p:cNvPicPr>
          <p:nvPr/>
        </p:nvPicPr>
        <p:blipFill rotWithShape="1">
          <a:blip r:embed="rId2"/>
          <a:srcRect t="14634" r="-1" b="1074"/>
          <a:stretch/>
        </p:blipFill>
        <p:spPr>
          <a:xfrm>
            <a:off x="1524" y="10"/>
            <a:ext cx="12188952" cy="6857990"/>
          </a:xfrm>
          <a:prstGeom prst="rect">
            <a:avLst/>
          </a:prstGeom>
        </p:spPr>
      </p:pic>
      <p:sp>
        <p:nvSpPr>
          <p:cNvPr id="2" name="Title 1">
            <a:extLst>
              <a:ext uri="{FF2B5EF4-FFF2-40B4-BE49-F238E27FC236}">
                <a16:creationId xmlns:a16="http://schemas.microsoft.com/office/drawing/2014/main" id="{55186E29-E8C2-423F-2F84-088456B6D61D}"/>
              </a:ext>
            </a:extLst>
          </p:cNvPr>
          <p:cNvSpPr>
            <a:spLocks noGrp="1"/>
          </p:cNvSpPr>
          <p:nvPr>
            <p:ph type="ctrTitle"/>
          </p:nvPr>
        </p:nvSpPr>
        <p:spPr>
          <a:xfrm>
            <a:off x="2190750" y="564389"/>
            <a:ext cx="7810500" cy="2392014"/>
          </a:xfrm>
        </p:spPr>
        <p:txBody>
          <a:bodyPr anchor="b">
            <a:normAutofit/>
          </a:bodyPr>
          <a:lstStyle/>
          <a:p>
            <a:pPr algn="ctr"/>
            <a:r>
              <a:rPr lang="en-US" sz="4000" dirty="0"/>
              <a:t>Growing Amidst the Challenges</a:t>
            </a:r>
            <a:endParaRPr lang="en-GB" sz="4000" dirty="0"/>
          </a:p>
        </p:txBody>
      </p:sp>
      <p:sp>
        <p:nvSpPr>
          <p:cNvPr id="3" name="Subtitle 2">
            <a:extLst>
              <a:ext uri="{FF2B5EF4-FFF2-40B4-BE49-F238E27FC236}">
                <a16:creationId xmlns:a16="http://schemas.microsoft.com/office/drawing/2014/main" id="{BBA77B53-313B-CDC1-168B-A35FDBE0E5B9}"/>
              </a:ext>
            </a:extLst>
          </p:cNvPr>
          <p:cNvSpPr>
            <a:spLocks noGrp="1"/>
          </p:cNvSpPr>
          <p:nvPr>
            <p:ph type="subTitle" idx="1"/>
          </p:nvPr>
        </p:nvSpPr>
        <p:spPr>
          <a:xfrm>
            <a:off x="2619375" y="3520782"/>
            <a:ext cx="6953250" cy="2036769"/>
          </a:xfrm>
        </p:spPr>
        <p:txBody>
          <a:bodyPr anchor="t">
            <a:normAutofit fontScale="40000" lnSpcReduction="20000"/>
          </a:bodyPr>
          <a:lstStyle/>
          <a:p>
            <a:pPr algn="ctr"/>
            <a:endParaRPr lang="fr-FR" sz="2900" b="1" dirty="0"/>
          </a:p>
          <a:p>
            <a:pPr algn="ctr"/>
            <a:r>
              <a:rPr lang="fr-FR" sz="5000" b="1" dirty="0"/>
              <a:t>Trans-</a:t>
            </a:r>
            <a:r>
              <a:rPr lang="fr-FR" sz="5000" b="1" dirty="0" err="1"/>
              <a:t>European</a:t>
            </a:r>
            <a:r>
              <a:rPr lang="fr-FR" sz="5000" b="1" dirty="0"/>
              <a:t> Division </a:t>
            </a:r>
          </a:p>
          <a:p>
            <a:pPr algn="ctr"/>
            <a:r>
              <a:rPr lang="fr-FR" sz="5000" b="1" dirty="0" err="1"/>
              <a:t>Quinquennial</a:t>
            </a:r>
            <a:r>
              <a:rPr lang="fr-FR" sz="5000" b="1" dirty="0"/>
              <a:t> Education Convention</a:t>
            </a:r>
          </a:p>
          <a:p>
            <a:pPr algn="ctr"/>
            <a:r>
              <a:rPr lang="fr-FR" sz="5000" b="1" dirty="0" err="1"/>
              <a:t>Hotel</a:t>
            </a:r>
            <a:r>
              <a:rPr lang="fr-FR" sz="5000" b="1" dirty="0"/>
              <a:t> </a:t>
            </a:r>
            <a:r>
              <a:rPr lang="fr-FR" sz="5000" b="1" dirty="0" err="1"/>
              <a:t>Izvor</a:t>
            </a:r>
            <a:endParaRPr lang="fr-FR" sz="5000" b="1" dirty="0"/>
          </a:p>
          <a:p>
            <a:pPr algn="ctr"/>
            <a:r>
              <a:rPr lang="fr-FR" sz="5000" b="1" dirty="0" err="1"/>
              <a:t>Serbia</a:t>
            </a:r>
            <a:endParaRPr lang="fr-FR" sz="5000" b="1" dirty="0"/>
          </a:p>
          <a:p>
            <a:pPr algn="ctr"/>
            <a:r>
              <a:rPr lang="en-US" sz="5000" b="1" dirty="0"/>
              <a:t>July 26-30, 2023</a:t>
            </a:r>
          </a:p>
          <a:p>
            <a:pPr algn="ctr"/>
            <a:endParaRPr lang="en-GB" dirty="0"/>
          </a:p>
        </p:txBody>
      </p:sp>
      <p:pic>
        <p:nvPicPr>
          <p:cNvPr id="5" name="Picture 4" descr="A blue logo with a cross and wings&#10;&#10;Description automatically generated">
            <a:extLst>
              <a:ext uri="{FF2B5EF4-FFF2-40B4-BE49-F238E27FC236}">
                <a16:creationId xmlns:a16="http://schemas.microsoft.com/office/drawing/2014/main" id="{8957FFA1-8BE3-9ED4-196A-2B31A721A1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7460" y="5307106"/>
            <a:ext cx="1213256" cy="1348848"/>
          </a:xfrm>
          <a:prstGeom prst="rect">
            <a:avLst/>
          </a:prstGeom>
          <a:noFill/>
        </p:spPr>
      </p:pic>
    </p:spTree>
    <p:extLst>
      <p:ext uri="{BB962C8B-B14F-4D97-AF65-F5344CB8AC3E}">
        <p14:creationId xmlns:p14="http://schemas.microsoft.com/office/powerpoint/2010/main" val="414423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mage result for sedentary lifestyle">
            <a:extLst>
              <a:ext uri="{FF2B5EF4-FFF2-40B4-BE49-F238E27FC236}">
                <a16:creationId xmlns:a16="http://schemas.microsoft.com/office/drawing/2014/main" id="{3266C48F-DCEF-4855-8E83-1DDBBD2A6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 r="24478"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4DDBD3-9999-4338-BF91-B97B480F1119}"/>
              </a:ext>
            </a:extLst>
          </p:cNvPr>
          <p:cNvSpPr>
            <a:spLocks noGrp="1"/>
          </p:cNvSpPr>
          <p:nvPr>
            <p:ph type="title"/>
          </p:nvPr>
        </p:nvSpPr>
        <p:spPr>
          <a:xfrm>
            <a:off x="648929" y="629266"/>
            <a:ext cx="3651467" cy="1676603"/>
          </a:xfrm>
        </p:spPr>
        <p:txBody>
          <a:bodyPr>
            <a:normAutofit/>
          </a:bodyPr>
          <a:lstStyle/>
          <a:p>
            <a:r>
              <a:rPr lang="en-GB" dirty="0"/>
              <a:t>Sedentary Lifestyle </a:t>
            </a:r>
          </a:p>
        </p:txBody>
      </p:sp>
      <p:sp>
        <p:nvSpPr>
          <p:cNvPr id="3" name="Content Placeholder 2">
            <a:extLst>
              <a:ext uri="{FF2B5EF4-FFF2-40B4-BE49-F238E27FC236}">
                <a16:creationId xmlns:a16="http://schemas.microsoft.com/office/drawing/2014/main" id="{263C9DD8-8023-4CA8-B574-B501CFB00537}"/>
              </a:ext>
            </a:extLst>
          </p:cNvPr>
          <p:cNvSpPr>
            <a:spLocks noGrp="1"/>
          </p:cNvSpPr>
          <p:nvPr>
            <p:ph idx="1"/>
          </p:nvPr>
        </p:nvSpPr>
        <p:spPr>
          <a:xfrm>
            <a:off x="417229" y="2443315"/>
            <a:ext cx="4114866" cy="3785419"/>
          </a:xfrm>
        </p:spPr>
        <p:txBody>
          <a:bodyPr>
            <a:normAutofit/>
          </a:bodyPr>
          <a:lstStyle/>
          <a:p>
            <a:r>
              <a:rPr lang="en-GB" sz="2400" dirty="0">
                <a:effectLst/>
              </a:rPr>
              <a:t>27.5% of adults worldwide (28% men and 34% </a:t>
            </a:r>
            <a:r>
              <a:rPr lang="en-GB" sz="2400" dirty="0"/>
              <a:t>women</a:t>
            </a:r>
            <a:r>
              <a:rPr lang="en-GB" sz="2400" dirty="0">
                <a:effectLst/>
              </a:rPr>
              <a:t>) lead a sedentary lifestyle (OMS).</a:t>
            </a:r>
          </a:p>
          <a:p>
            <a:r>
              <a:rPr lang="en-GB" sz="2400" dirty="0">
                <a:effectLst/>
              </a:rPr>
              <a:t>Highest levels: American Continent (40%), </a:t>
            </a:r>
            <a:r>
              <a:rPr lang="en-GB" sz="2400" dirty="0"/>
              <a:t>Eastern Mediterranean</a:t>
            </a:r>
            <a:r>
              <a:rPr lang="en-GB" sz="2400" dirty="0">
                <a:effectLst/>
              </a:rPr>
              <a:t> (36%).</a:t>
            </a:r>
          </a:p>
          <a:p>
            <a:r>
              <a:rPr lang="en-GB" sz="2400" dirty="0">
                <a:effectLst/>
              </a:rPr>
              <a:t>High-income countries: 36.8%</a:t>
            </a:r>
          </a:p>
          <a:p>
            <a:r>
              <a:rPr lang="en-GB" sz="2400" dirty="0">
                <a:effectLst/>
              </a:rPr>
              <a:t>Low-income countries: 16.2%</a:t>
            </a:r>
          </a:p>
        </p:txBody>
      </p:sp>
    </p:spTree>
    <p:extLst>
      <p:ext uri="{BB962C8B-B14F-4D97-AF65-F5344CB8AC3E}">
        <p14:creationId xmlns:p14="http://schemas.microsoft.com/office/powerpoint/2010/main" val="206561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inactivity">
            <a:extLst>
              <a:ext uri="{FF2B5EF4-FFF2-40B4-BE49-F238E27FC236}">
                <a16:creationId xmlns:a16="http://schemas.microsoft.com/office/drawing/2014/main" id="{18A2844B-29D0-4967-9DCE-0E4E342DF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5" r="7637" b="-1"/>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3200400" cy="1325563"/>
          </a:xfrm>
        </p:spPr>
        <p:txBody>
          <a:bodyPr>
            <a:normAutofit/>
          </a:bodyPr>
          <a:lstStyle/>
          <a:p>
            <a:r>
              <a:rPr lang="en-GB" sz="3200" b="1" dirty="0">
                <a:effectLst>
                  <a:outerShdw blurRad="38100" dist="38100" dir="2700000" algn="tl">
                    <a:srgbClr val="000000">
                      <a:alpha val="43137"/>
                    </a:srgbClr>
                  </a:outerShdw>
                </a:effectLst>
              </a:rPr>
              <a:t>Why inactivity?</a:t>
            </a:r>
          </a:p>
        </p:txBody>
      </p:sp>
      <p:sp>
        <p:nvSpPr>
          <p:cNvPr id="3" name="Content Placeholder 2"/>
          <p:cNvSpPr>
            <a:spLocks noGrp="1"/>
          </p:cNvSpPr>
          <p:nvPr>
            <p:ph idx="1"/>
          </p:nvPr>
        </p:nvSpPr>
        <p:spPr>
          <a:xfrm>
            <a:off x="502170" y="1825625"/>
            <a:ext cx="3536431" cy="4351338"/>
          </a:xfrm>
        </p:spPr>
        <p:txBody>
          <a:bodyPr>
            <a:normAutofit/>
          </a:bodyPr>
          <a:lstStyle/>
          <a:p>
            <a:r>
              <a:rPr lang="en-GB" dirty="0"/>
              <a:t>Work conditions</a:t>
            </a:r>
          </a:p>
          <a:p>
            <a:r>
              <a:rPr lang="en-GB" dirty="0"/>
              <a:t>Transportation</a:t>
            </a:r>
          </a:p>
          <a:p>
            <a:r>
              <a:rPr lang="en-GB" dirty="0"/>
              <a:t>Leisure style</a:t>
            </a:r>
          </a:p>
          <a:p>
            <a:r>
              <a:rPr lang="en-GB" dirty="0"/>
              <a:t>Electronic devices</a:t>
            </a:r>
          </a:p>
          <a:p>
            <a:r>
              <a:rPr lang="en-GB" dirty="0"/>
              <a:t>Urban life: structural limitations, safety.</a:t>
            </a:r>
          </a:p>
          <a:p>
            <a:pPr marL="0" indent="0">
              <a:buNone/>
            </a:pPr>
            <a:endParaRPr lang="en-US" sz="1800" dirty="0"/>
          </a:p>
        </p:txBody>
      </p:sp>
    </p:spTree>
    <p:extLst>
      <p:ext uri="{BB962C8B-B14F-4D97-AF65-F5344CB8AC3E}">
        <p14:creationId xmlns:p14="http://schemas.microsoft.com/office/powerpoint/2010/main" val="55371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3" name="Rectangle 4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la vida sedentaria">
            <a:extLst>
              <a:ext uri="{FF2B5EF4-FFF2-40B4-BE49-F238E27FC236}">
                <a16:creationId xmlns:a16="http://schemas.microsoft.com/office/drawing/2014/main" id="{F3E58DE0-8038-459F-92F7-664F8FECA6B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8068" y="380198"/>
            <a:ext cx="5242802" cy="3997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screenshot of a social media post&#10;&#10;Description generated with very high confidence">
            <a:extLst>
              <a:ext uri="{FF2B5EF4-FFF2-40B4-BE49-F238E27FC236}">
                <a16:creationId xmlns:a16="http://schemas.microsoft.com/office/drawing/2014/main" id="{63F37CE4-90CA-41DE-A235-7D712942DD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649" b="3"/>
          <a:stretch/>
        </p:blipFill>
        <p:spPr bwMode="auto">
          <a:xfrm>
            <a:off x="6416043" y="436594"/>
            <a:ext cx="5455895" cy="37398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a:extLst>
              <a:ext uri="{FF2B5EF4-FFF2-40B4-BE49-F238E27FC236}">
                <a16:creationId xmlns:a16="http://schemas.microsoft.com/office/drawing/2014/main" id="{27858F9D-E5DF-48E6-A828-04AD013344D8}"/>
              </a:ext>
            </a:extLst>
          </p:cNvPr>
          <p:cNvSpPr>
            <a:spLocks noGrp="1" noChangeArrowheads="1"/>
          </p:cNvSpPr>
          <p:nvPr>
            <p:ph type="title"/>
          </p:nvPr>
        </p:nvSpPr>
        <p:spPr>
          <a:xfrm>
            <a:off x="526073" y="4999581"/>
            <a:ext cx="11139854" cy="578742"/>
          </a:xfrm>
        </p:spPr>
        <p:txBody>
          <a:bodyPr vert="horz" lIns="91440" tIns="45720" rIns="91440" bIns="45720" rtlCol="0" anchor="b">
            <a:noAutofit/>
          </a:bodyPr>
          <a:lstStyle/>
          <a:p>
            <a:pPr algn="ctr">
              <a:defRPr/>
            </a:pPr>
            <a:r>
              <a:rPr lang="en-GB" sz="2800" dirty="0">
                <a:solidFill>
                  <a:schemeClr val="bg1"/>
                </a:solidFill>
              </a:rPr>
              <a:t>Physical inactivity on major non-communicable diseases</a:t>
            </a:r>
          </a:p>
        </p:txBody>
      </p:sp>
    </p:spTree>
    <p:custDataLst>
      <p:tags r:id="rId1"/>
    </p:custDataLst>
    <p:extLst>
      <p:ext uri="{BB962C8B-B14F-4D97-AF65-F5344CB8AC3E}">
        <p14:creationId xmlns:p14="http://schemas.microsoft.com/office/powerpoint/2010/main" val="3330844031"/>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inactivity">
            <a:extLst>
              <a:ext uri="{FF2B5EF4-FFF2-40B4-BE49-F238E27FC236}">
                <a16:creationId xmlns:a16="http://schemas.microsoft.com/office/drawing/2014/main" id="{18A2844B-29D0-4967-9DCE-0E4E342DF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5" r="7637" b="-1"/>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3200400" cy="593515"/>
          </a:xfrm>
        </p:spPr>
        <p:txBody>
          <a:bodyPr>
            <a:normAutofit/>
          </a:bodyPr>
          <a:lstStyle/>
          <a:p>
            <a:r>
              <a:rPr lang="en-US" sz="3200" b="1" dirty="0">
                <a:effectLst>
                  <a:outerShdw blurRad="38100" dist="38100" dir="2700000" algn="tl">
                    <a:srgbClr val="000000">
                      <a:alpha val="43137"/>
                    </a:srgbClr>
                  </a:outerShdw>
                </a:effectLst>
              </a:rPr>
              <a:t>‘Lancet’ Study</a:t>
            </a:r>
            <a:endParaRPr lang="es-E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2169" y="1258529"/>
            <a:ext cx="3536431" cy="4968483"/>
          </a:xfrm>
        </p:spPr>
        <p:txBody>
          <a:bodyPr>
            <a:normAutofit/>
          </a:bodyPr>
          <a:lstStyle/>
          <a:p>
            <a:pPr marL="0" indent="0">
              <a:buNone/>
            </a:pPr>
            <a:r>
              <a:rPr lang="en-GB" sz="2000" b="1" dirty="0"/>
              <a:t>Methodology: </a:t>
            </a:r>
          </a:p>
          <a:p>
            <a:r>
              <a:rPr lang="en-GB" sz="2000" dirty="0"/>
              <a:t>Population of Attributable Fractions (PAFs) associated with physical inactivity for each of the major non-communicable diseases.</a:t>
            </a:r>
          </a:p>
          <a:p>
            <a:r>
              <a:rPr lang="en-GB" sz="2000" dirty="0"/>
              <a:t>Conservative Estimates</a:t>
            </a:r>
          </a:p>
          <a:p>
            <a:pPr marL="0" indent="0">
              <a:buNone/>
            </a:pPr>
            <a:endParaRPr lang="en-GB" sz="2000" dirty="0"/>
          </a:p>
          <a:p>
            <a:pPr marL="0" indent="0">
              <a:buNone/>
            </a:pPr>
            <a:r>
              <a:rPr lang="en-GB" sz="2000" b="1" dirty="0"/>
              <a:t>Results: Sedentary lifestyle…</a:t>
            </a:r>
          </a:p>
          <a:p>
            <a:r>
              <a:rPr lang="en-GB" sz="2000" dirty="0"/>
              <a:t>Increases the risk of many non-communicable diseases, chiefly coronary disease, diabetes type II, breast cancer, and colon cancer.</a:t>
            </a:r>
          </a:p>
          <a:p>
            <a:r>
              <a:rPr lang="en-GB" sz="2000" dirty="0"/>
              <a:t>Reduces life expectancy.</a:t>
            </a:r>
            <a:endParaRPr lang="en-GB" sz="1400" dirty="0"/>
          </a:p>
        </p:txBody>
      </p:sp>
    </p:spTree>
    <p:extLst>
      <p:ext uri="{BB962C8B-B14F-4D97-AF65-F5344CB8AC3E}">
        <p14:creationId xmlns:p14="http://schemas.microsoft.com/office/powerpoint/2010/main" val="102262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A7893F5-C35A-4029-99B2-E4F708AEA992}"/>
              </a:ext>
            </a:extLst>
          </p:cNvPr>
          <p:cNvSpPr>
            <a:spLocks noGrp="1" noChangeArrowheads="1"/>
          </p:cNvSpPr>
          <p:nvPr>
            <p:ph type="title"/>
          </p:nvPr>
        </p:nvSpPr>
        <p:spPr>
          <a:xfrm>
            <a:off x="457201" y="365125"/>
            <a:ext cx="11334134" cy="1325563"/>
          </a:xfrm>
        </p:spPr>
        <p:txBody>
          <a:bodyPr>
            <a:normAutofit/>
          </a:bodyPr>
          <a:lstStyle/>
          <a:p>
            <a:pPr>
              <a:defRPr/>
            </a:pPr>
            <a:r>
              <a:rPr lang="en-GB" dirty="0">
                <a:solidFill>
                  <a:schemeClr val="tx2">
                    <a:satMod val="130000"/>
                  </a:schemeClr>
                </a:solidFill>
              </a:rPr>
              <a:t>Deaths could be avoided = 1.3 million/year</a:t>
            </a:r>
          </a:p>
        </p:txBody>
      </p:sp>
      <p:graphicFrame>
        <p:nvGraphicFramePr>
          <p:cNvPr id="2" name="Content Placeholder 1">
            <a:extLst>
              <a:ext uri="{FF2B5EF4-FFF2-40B4-BE49-F238E27FC236}">
                <a16:creationId xmlns:a16="http://schemas.microsoft.com/office/drawing/2014/main" id="{A46D31A2-53CA-41BA-B2D7-28BFE310CF14}"/>
              </a:ext>
            </a:extLst>
          </p:cNvPr>
          <p:cNvGraphicFramePr>
            <a:graphicFrameLocks noGrp="1"/>
          </p:cNvGraphicFramePr>
          <p:nvPr>
            <p:ph idx="1"/>
            <p:extLst>
              <p:ext uri="{D42A27DB-BD31-4B8C-83A1-F6EECF244321}">
                <p14:modId xmlns:p14="http://schemas.microsoft.com/office/powerpoint/2010/main" val="4136147028"/>
              </p:ext>
            </p:extLst>
          </p:nvPr>
        </p:nvGraphicFramePr>
        <p:xfrm>
          <a:off x="309716" y="2013154"/>
          <a:ext cx="11629104" cy="3804381"/>
        </p:xfrm>
        <a:graphic>
          <a:graphicData uri="http://schemas.openxmlformats.org/drawingml/2006/table">
            <a:tbl>
              <a:tblPr firstRow="1" firstCol="1" bandRow="1">
                <a:tableStyleId>{5DA37D80-6434-44D0-A028-1B22A696006F}</a:tableStyleId>
              </a:tblPr>
              <a:tblGrid>
                <a:gridCol w="2446736">
                  <a:extLst>
                    <a:ext uri="{9D8B030D-6E8A-4147-A177-3AD203B41FA5}">
                      <a16:colId xmlns:a16="http://schemas.microsoft.com/office/drawing/2014/main" val="20000"/>
                    </a:ext>
                  </a:extLst>
                </a:gridCol>
                <a:gridCol w="1547096">
                  <a:extLst>
                    <a:ext uri="{9D8B030D-6E8A-4147-A177-3AD203B41FA5}">
                      <a16:colId xmlns:a16="http://schemas.microsoft.com/office/drawing/2014/main" val="20001"/>
                    </a:ext>
                  </a:extLst>
                </a:gridCol>
                <a:gridCol w="1425560">
                  <a:extLst>
                    <a:ext uri="{9D8B030D-6E8A-4147-A177-3AD203B41FA5}">
                      <a16:colId xmlns:a16="http://schemas.microsoft.com/office/drawing/2014/main" val="20002"/>
                    </a:ext>
                  </a:extLst>
                </a:gridCol>
                <a:gridCol w="1811379">
                  <a:extLst>
                    <a:ext uri="{9D8B030D-6E8A-4147-A177-3AD203B41FA5}">
                      <a16:colId xmlns:a16="http://schemas.microsoft.com/office/drawing/2014/main" val="20003"/>
                    </a:ext>
                  </a:extLst>
                </a:gridCol>
                <a:gridCol w="1590261">
                  <a:extLst>
                    <a:ext uri="{9D8B030D-6E8A-4147-A177-3AD203B41FA5}">
                      <a16:colId xmlns:a16="http://schemas.microsoft.com/office/drawing/2014/main" val="20004"/>
                    </a:ext>
                  </a:extLst>
                </a:gridCol>
                <a:gridCol w="1298713">
                  <a:extLst>
                    <a:ext uri="{9D8B030D-6E8A-4147-A177-3AD203B41FA5}">
                      <a16:colId xmlns:a16="http://schemas.microsoft.com/office/drawing/2014/main" val="20005"/>
                    </a:ext>
                  </a:extLst>
                </a:gridCol>
                <a:gridCol w="1509359">
                  <a:extLst>
                    <a:ext uri="{9D8B030D-6E8A-4147-A177-3AD203B41FA5}">
                      <a16:colId xmlns:a16="http://schemas.microsoft.com/office/drawing/2014/main" val="20006"/>
                    </a:ext>
                  </a:extLst>
                </a:gridCol>
              </a:tblGrid>
              <a:tr h="921775">
                <a:tc>
                  <a:txBody>
                    <a:bodyPr/>
                    <a:lstStyle/>
                    <a:p>
                      <a:pPr marL="0" marR="0">
                        <a:lnSpc>
                          <a:spcPct val="115000"/>
                        </a:lnSpc>
                        <a:spcBef>
                          <a:spcPts val="0"/>
                        </a:spcBef>
                        <a:spcAft>
                          <a:spcPts val="0"/>
                        </a:spcAft>
                      </a:pPr>
                      <a:r>
                        <a:rPr lang="en-GB" sz="2800" noProof="0">
                          <a:effectLst/>
                        </a:rPr>
                        <a:t> </a:t>
                      </a:r>
                      <a:endParaRPr lang="en-GB" sz="28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kumimoji="0" lang="en-GB" sz="2000" b="1" kern="1200" noProof="0">
                          <a:solidFill>
                            <a:schemeClr val="tx1"/>
                          </a:solidFill>
                          <a:effectLst/>
                          <a:latin typeface="+mn-lt"/>
                          <a:ea typeface="+mn-ea"/>
                          <a:cs typeface="+mn-cs"/>
                        </a:rPr>
                        <a:t>Africa</a:t>
                      </a:r>
                    </a:p>
                  </a:txBody>
                  <a:tcPr marL="68580" marR="68580" marT="0" marB="0"/>
                </a:tc>
                <a:tc>
                  <a:txBody>
                    <a:bodyPr/>
                    <a:lstStyle/>
                    <a:p>
                      <a:pPr marL="0" marR="0" algn="ctr">
                        <a:lnSpc>
                          <a:spcPct val="115000"/>
                        </a:lnSpc>
                        <a:spcBef>
                          <a:spcPts val="0"/>
                        </a:spcBef>
                        <a:spcAft>
                          <a:spcPts val="0"/>
                        </a:spcAft>
                      </a:pPr>
                      <a:r>
                        <a:rPr lang="en-GB" sz="2000" noProof="0">
                          <a:effectLst/>
                        </a:rPr>
                        <a:t>Americas</a:t>
                      </a:r>
                      <a:endParaRPr lang="en-GB" sz="20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000" noProof="0">
                          <a:effectLst/>
                          <a:latin typeface="Calibri"/>
                          <a:ea typeface="Times New Roman"/>
                          <a:cs typeface="Times New Roman"/>
                        </a:rPr>
                        <a:t>Eastern Mediterranean</a:t>
                      </a:r>
                    </a:p>
                  </a:txBody>
                  <a:tcPr marL="68580" marR="68580" marT="0" marB="0"/>
                </a:tc>
                <a:tc>
                  <a:txBody>
                    <a:bodyPr/>
                    <a:lstStyle/>
                    <a:p>
                      <a:pPr marL="0" marR="0" algn="ctr">
                        <a:lnSpc>
                          <a:spcPct val="115000"/>
                        </a:lnSpc>
                        <a:spcBef>
                          <a:spcPts val="0"/>
                        </a:spcBef>
                        <a:spcAft>
                          <a:spcPts val="0"/>
                        </a:spcAft>
                      </a:pPr>
                      <a:r>
                        <a:rPr lang="en-GB" sz="2000" noProof="0">
                          <a:effectLst/>
                        </a:rPr>
                        <a:t>Europe</a:t>
                      </a:r>
                      <a:endParaRPr lang="en-GB" sz="20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000" noProof="0" dirty="0">
                          <a:effectLst/>
                        </a:rPr>
                        <a:t>Southeast Asia</a:t>
                      </a:r>
                      <a:endParaRPr lang="en-GB" sz="2000" noProof="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000" noProof="0">
                          <a:effectLst/>
                          <a:latin typeface="Calibri"/>
                          <a:ea typeface="Times New Roman"/>
                          <a:cs typeface="Times New Roman"/>
                        </a:rPr>
                        <a:t>Western Pacific</a:t>
                      </a:r>
                    </a:p>
                  </a:txBody>
                  <a:tcPr marL="68580" marR="68580" marT="0" marB="0"/>
                </a:tc>
                <a:extLst>
                  <a:ext uri="{0D108BD9-81ED-4DB2-BD59-A6C34878D82A}">
                    <a16:rowId xmlns:a16="http://schemas.microsoft.com/office/drawing/2014/main" val="10000"/>
                  </a:ext>
                </a:extLst>
              </a:tr>
              <a:tr h="1173942">
                <a:tc>
                  <a:txBody>
                    <a:bodyPr/>
                    <a:lstStyle/>
                    <a:p>
                      <a:pPr marL="0" marR="0">
                        <a:lnSpc>
                          <a:spcPct val="115000"/>
                        </a:lnSpc>
                        <a:spcBef>
                          <a:spcPts val="0"/>
                        </a:spcBef>
                        <a:spcAft>
                          <a:spcPts val="0"/>
                        </a:spcAft>
                      </a:pPr>
                      <a:r>
                        <a:rPr lang="en-GB" sz="2800" noProof="0">
                          <a:effectLst/>
                          <a:latin typeface="Calibri"/>
                          <a:ea typeface="Times New Roman"/>
                          <a:cs typeface="Times New Roman"/>
                        </a:rPr>
                        <a:t>Coronary Disease</a:t>
                      </a:r>
                    </a:p>
                  </a:txBody>
                  <a:tcPr marL="68580" marR="68580" marT="0" marB="0"/>
                </a:tc>
                <a:tc>
                  <a:txBody>
                    <a:bodyPr/>
                    <a:lstStyle/>
                    <a:p>
                      <a:pPr marL="0" marR="0" algn="ctr">
                        <a:lnSpc>
                          <a:spcPct val="115000"/>
                        </a:lnSpc>
                        <a:spcBef>
                          <a:spcPts val="0"/>
                        </a:spcBef>
                        <a:spcAft>
                          <a:spcPts val="0"/>
                        </a:spcAft>
                      </a:pPr>
                      <a:r>
                        <a:rPr lang="en-GB" sz="3200" noProof="0" dirty="0">
                          <a:effectLst/>
                        </a:rPr>
                        <a:t>15.000</a:t>
                      </a:r>
                      <a:endParaRPr lang="en-GB" sz="3200" noProof="0" dirty="0">
                        <a:effectLst/>
                        <a:latin typeface="Calibri"/>
                        <a:ea typeface="Times New Roman"/>
                        <a:cs typeface="Times New Roman"/>
                      </a:endParaRPr>
                    </a:p>
                  </a:txBody>
                  <a:tcPr marL="68580" marR="68580" marT="0" marB="0">
                    <a:solidFill>
                      <a:schemeClr val="accent2">
                        <a:lumMod val="75000"/>
                        <a:alpha val="20000"/>
                      </a:schemeClr>
                    </a:solidFill>
                  </a:tcPr>
                </a:tc>
                <a:tc>
                  <a:txBody>
                    <a:bodyPr/>
                    <a:lstStyle/>
                    <a:p>
                      <a:pPr marL="0" marR="0" algn="ctr">
                        <a:lnSpc>
                          <a:spcPct val="115000"/>
                        </a:lnSpc>
                        <a:spcBef>
                          <a:spcPts val="0"/>
                        </a:spcBef>
                        <a:spcAft>
                          <a:spcPts val="0"/>
                        </a:spcAft>
                      </a:pPr>
                      <a:r>
                        <a:rPr lang="en-GB" sz="3200" noProof="0">
                          <a:effectLst/>
                        </a:rPr>
                        <a:t>60.000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44.000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121.000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59.000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100.000</a:t>
                      </a:r>
                      <a:endParaRPr lang="en-GB" sz="3200" noProof="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027200">
                <a:tc>
                  <a:txBody>
                    <a:bodyPr/>
                    <a:lstStyle/>
                    <a:p>
                      <a:pPr marL="0" marR="0">
                        <a:lnSpc>
                          <a:spcPct val="115000"/>
                        </a:lnSpc>
                        <a:spcBef>
                          <a:spcPts val="0"/>
                        </a:spcBef>
                        <a:spcAft>
                          <a:spcPts val="0"/>
                        </a:spcAft>
                      </a:pPr>
                      <a:r>
                        <a:rPr lang="en-GB" sz="2800" noProof="0">
                          <a:effectLst/>
                          <a:latin typeface="Calibri"/>
                          <a:ea typeface="Times New Roman"/>
                          <a:cs typeface="Times New Roman"/>
                        </a:rPr>
                        <a:t>Breast Cancer</a:t>
                      </a:r>
                    </a:p>
                  </a:txBody>
                  <a:tcPr marL="68580" marR="68580" marT="0" marB="0"/>
                </a:tc>
                <a:tc>
                  <a:txBody>
                    <a:bodyPr/>
                    <a:lstStyle/>
                    <a:p>
                      <a:pPr marL="0" marR="0" algn="ctr">
                        <a:lnSpc>
                          <a:spcPct val="115000"/>
                        </a:lnSpc>
                        <a:spcBef>
                          <a:spcPts val="0"/>
                        </a:spcBef>
                        <a:spcAft>
                          <a:spcPts val="0"/>
                        </a:spcAft>
                      </a:pPr>
                      <a:r>
                        <a:rPr lang="en-GB" sz="3200" noProof="0">
                          <a:effectLst/>
                        </a:rPr>
                        <a:t>3.000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11.000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4.000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dirty="0">
                          <a:effectLst/>
                        </a:rPr>
                        <a:t>14.000</a:t>
                      </a:r>
                      <a:endParaRPr lang="en-GB" sz="3200" noProof="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5.000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10.000</a:t>
                      </a:r>
                      <a:endParaRPr lang="en-GB" sz="3200" noProof="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681464">
                <a:tc>
                  <a:txBody>
                    <a:bodyPr/>
                    <a:lstStyle/>
                    <a:p>
                      <a:pPr marL="0" marR="0">
                        <a:lnSpc>
                          <a:spcPct val="115000"/>
                        </a:lnSpc>
                        <a:spcBef>
                          <a:spcPts val="0"/>
                        </a:spcBef>
                        <a:spcAft>
                          <a:spcPts val="0"/>
                        </a:spcAft>
                      </a:pPr>
                      <a:r>
                        <a:rPr lang="en-GB" sz="2800" noProof="0">
                          <a:effectLst/>
                        </a:rPr>
                        <a:t>Colon Cancer</a:t>
                      </a:r>
                    </a:p>
                  </a:txBody>
                  <a:tcPr marL="68580" marR="68580" marT="0" marB="0"/>
                </a:tc>
                <a:tc>
                  <a:txBody>
                    <a:bodyPr/>
                    <a:lstStyle/>
                    <a:p>
                      <a:pPr marL="0" marR="0" algn="ctr">
                        <a:lnSpc>
                          <a:spcPct val="115000"/>
                        </a:lnSpc>
                        <a:spcBef>
                          <a:spcPts val="0"/>
                        </a:spcBef>
                        <a:spcAft>
                          <a:spcPts val="0"/>
                        </a:spcAft>
                      </a:pPr>
                      <a:r>
                        <a:rPr lang="en-GB" sz="3200" noProof="0">
                          <a:effectLst/>
                        </a:rPr>
                        <a:t>1.000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14.000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2.000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24.000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a:effectLst/>
                        </a:rPr>
                        <a:t>4.000</a:t>
                      </a:r>
                      <a:endParaRPr lang="en-GB" sz="3200" noProof="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3200" noProof="0" dirty="0">
                          <a:effectLst/>
                        </a:rPr>
                        <a:t>24.000</a:t>
                      </a:r>
                      <a:endParaRPr lang="en-GB" sz="3200" noProof="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62922294"/>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A screenshot of a social media post&#10;&#10;Description generated with very high confidence">
            <a:extLst>
              <a:ext uri="{FF2B5EF4-FFF2-40B4-BE49-F238E27FC236}">
                <a16:creationId xmlns:a16="http://schemas.microsoft.com/office/drawing/2014/main" id="{63F37CE4-90CA-41DE-A235-7D712942DD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649" b="3"/>
          <a:stretch/>
        </p:blipFill>
        <p:spPr bwMode="auto">
          <a:xfrm>
            <a:off x="4609475" y="1553891"/>
            <a:ext cx="7360171" cy="50452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a:extLst>
              <a:ext uri="{FF2B5EF4-FFF2-40B4-BE49-F238E27FC236}">
                <a16:creationId xmlns:a16="http://schemas.microsoft.com/office/drawing/2014/main" id="{27858F9D-E5DF-48E6-A828-04AD013344D8}"/>
              </a:ext>
            </a:extLst>
          </p:cNvPr>
          <p:cNvSpPr>
            <a:spLocks noGrp="1" noChangeArrowheads="1"/>
          </p:cNvSpPr>
          <p:nvPr>
            <p:ph type="title"/>
          </p:nvPr>
        </p:nvSpPr>
        <p:spPr>
          <a:xfrm>
            <a:off x="838200" y="365125"/>
            <a:ext cx="10515600" cy="1325563"/>
          </a:xfrm>
        </p:spPr>
        <p:txBody>
          <a:bodyPr>
            <a:normAutofit/>
          </a:bodyPr>
          <a:lstStyle/>
          <a:p>
            <a:pPr algn="ctr">
              <a:defRPr/>
            </a:pPr>
            <a:r>
              <a:rPr lang="en-GB" dirty="0"/>
              <a:t>Sedentary Lifestyle = Smoking</a:t>
            </a:r>
          </a:p>
        </p:txBody>
      </p:sp>
      <p:pic>
        <p:nvPicPr>
          <p:cNvPr id="6" name="Picture 2" descr="Image result for cigarette">
            <a:extLst>
              <a:ext uri="{FF2B5EF4-FFF2-40B4-BE49-F238E27FC236}">
                <a16:creationId xmlns:a16="http://schemas.microsoft.com/office/drawing/2014/main" id="{C3CEAC5E-F120-4C2B-B3EE-633EE4189C6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4756" y="2271010"/>
            <a:ext cx="3590103" cy="26983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78546959"/>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2488-106A-4CDA-9827-979945F5C0BB}"/>
              </a:ext>
            </a:extLst>
          </p:cNvPr>
          <p:cNvSpPr>
            <a:spLocks noGrp="1"/>
          </p:cNvSpPr>
          <p:nvPr>
            <p:ph type="title"/>
          </p:nvPr>
        </p:nvSpPr>
        <p:spPr/>
        <p:txBody>
          <a:bodyPr/>
          <a:lstStyle/>
          <a:p>
            <a:pPr algn="ctr"/>
            <a:r>
              <a:rPr lang="en-GB" dirty="0"/>
              <a:t>Mortality and Lifestyle</a:t>
            </a:r>
          </a:p>
        </p:txBody>
      </p:sp>
      <p:pic>
        <p:nvPicPr>
          <p:cNvPr id="3" name="Picture 2">
            <a:extLst>
              <a:ext uri="{FF2B5EF4-FFF2-40B4-BE49-F238E27FC236}">
                <a16:creationId xmlns:a16="http://schemas.microsoft.com/office/drawing/2014/main" id="{8702A918-619A-4033-9526-7B53A81F27C2}"/>
              </a:ext>
            </a:extLst>
          </p:cNvPr>
          <p:cNvPicPr>
            <a:picLocks noChangeAspect="1"/>
          </p:cNvPicPr>
          <p:nvPr/>
        </p:nvPicPr>
        <p:blipFill>
          <a:blip r:embed="rId2"/>
          <a:stretch>
            <a:fillRect/>
          </a:stretch>
        </p:blipFill>
        <p:spPr>
          <a:xfrm>
            <a:off x="1445418" y="1488558"/>
            <a:ext cx="9301163" cy="6858000"/>
          </a:xfrm>
          <a:prstGeom prst="rect">
            <a:avLst/>
          </a:prstGeom>
        </p:spPr>
      </p:pic>
    </p:spTree>
    <p:extLst>
      <p:ext uri="{BB962C8B-B14F-4D97-AF65-F5344CB8AC3E}">
        <p14:creationId xmlns:p14="http://schemas.microsoft.com/office/powerpoint/2010/main" val="157794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814647-86E4-4184-9438-69AF8C05B0B0}"/>
              </a:ext>
            </a:extLst>
          </p:cNvPr>
          <p:cNvSpPr>
            <a:spLocks noGrp="1" noChangeArrowheads="1"/>
          </p:cNvSpPr>
          <p:nvPr>
            <p:ph type="title"/>
          </p:nvPr>
        </p:nvSpPr>
        <p:spPr>
          <a:xfrm>
            <a:off x="2895600" y="762000"/>
            <a:ext cx="7499350" cy="1143000"/>
          </a:xfrm>
        </p:spPr>
        <p:txBody>
          <a:bodyPr>
            <a:normAutofit/>
          </a:bodyPr>
          <a:lstStyle/>
          <a:p>
            <a:pPr>
              <a:defRPr/>
            </a:pPr>
            <a:r>
              <a:rPr lang="en-GB" dirty="0">
                <a:solidFill>
                  <a:schemeClr val="tx2">
                    <a:satMod val="130000"/>
                  </a:schemeClr>
                </a:solidFill>
              </a:rPr>
              <a:t>Decreasing mortality</a:t>
            </a:r>
            <a:br>
              <a:rPr lang="en-GB" dirty="0">
                <a:solidFill>
                  <a:schemeClr val="tx2">
                    <a:satMod val="130000"/>
                  </a:schemeClr>
                </a:solidFill>
              </a:rPr>
            </a:br>
            <a:r>
              <a:rPr lang="en-GB" sz="2700" dirty="0">
                <a:solidFill>
                  <a:schemeClr val="tx2">
                    <a:satMod val="130000"/>
                  </a:schemeClr>
                </a:solidFill>
              </a:rPr>
              <a:t>(Ford, Bergmann, Boeing, Lee, &amp; </a:t>
            </a:r>
            <a:r>
              <a:rPr lang="en-GB" sz="2700" dirty="0" err="1">
                <a:solidFill>
                  <a:schemeClr val="tx2">
                    <a:satMod val="130000"/>
                  </a:schemeClr>
                </a:solidFill>
              </a:rPr>
              <a:t>Capewell</a:t>
            </a:r>
            <a:r>
              <a:rPr lang="en-GB" sz="2700" dirty="0">
                <a:solidFill>
                  <a:schemeClr val="tx2">
                    <a:satMod val="130000"/>
                  </a:schemeClr>
                </a:solidFill>
              </a:rPr>
              <a:t>, 2012)</a:t>
            </a:r>
          </a:p>
        </p:txBody>
      </p:sp>
      <p:sp>
        <p:nvSpPr>
          <p:cNvPr id="6147" name="Rectangle 3">
            <a:extLst>
              <a:ext uri="{FF2B5EF4-FFF2-40B4-BE49-F238E27FC236}">
                <a16:creationId xmlns:a16="http://schemas.microsoft.com/office/drawing/2014/main" id="{84354BE4-C3E8-40E7-8E56-D2DD7DEFB3AA}"/>
              </a:ext>
            </a:extLst>
          </p:cNvPr>
          <p:cNvSpPr>
            <a:spLocks noGrp="1" noChangeArrowheads="1"/>
          </p:cNvSpPr>
          <p:nvPr>
            <p:ph idx="1"/>
          </p:nvPr>
        </p:nvSpPr>
        <p:spPr>
          <a:xfrm>
            <a:off x="2971800" y="2819399"/>
            <a:ext cx="7499350" cy="2932471"/>
          </a:xfrm>
        </p:spPr>
        <p:txBody>
          <a:bodyPr>
            <a:normAutofit lnSpcReduction="10000"/>
          </a:bodyPr>
          <a:lstStyle/>
          <a:p>
            <a:pPr>
              <a:defRPr/>
            </a:pPr>
            <a:r>
              <a:rPr lang="en-AU" sz="3500" dirty="0"/>
              <a:t>Non smoker, 56%</a:t>
            </a:r>
          </a:p>
          <a:p>
            <a:pPr>
              <a:defRPr/>
            </a:pPr>
            <a:r>
              <a:rPr lang="en-AU" sz="3500" dirty="0"/>
              <a:t>Active lifestyle, 47% (*)</a:t>
            </a:r>
          </a:p>
          <a:p>
            <a:pPr>
              <a:defRPr/>
            </a:pPr>
            <a:r>
              <a:rPr lang="en-AU" sz="3500" dirty="0"/>
              <a:t>Healthy diet, 26%</a:t>
            </a:r>
          </a:p>
          <a:p>
            <a:pPr>
              <a:defRPr/>
            </a:pPr>
            <a:endParaRPr lang="en-AU" sz="2000" dirty="0"/>
          </a:p>
          <a:p>
            <a:pPr>
              <a:defRPr/>
            </a:pPr>
            <a:endParaRPr lang="en-AU" sz="2000" dirty="0"/>
          </a:p>
          <a:p>
            <a:pPr marL="0" indent="0">
              <a:buNone/>
              <a:defRPr/>
            </a:pPr>
            <a:r>
              <a:rPr lang="en-AU" sz="2000" dirty="0"/>
              <a:t>*Criterion: 150 minutes/week, latest 30 days</a:t>
            </a:r>
          </a:p>
          <a:p>
            <a:pPr marL="609600" indent="-609600">
              <a:buNone/>
              <a:defRPr/>
            </a:pPr>
            <a:endParaRPr lang="en-AU" altLang="en-US" sz="2000" b="1" dirty="0"/>
          </a:p>
        </p:txBody>
      </p:sp>
    </p:spTree>
    <p:custDataLst>
      <p:tags r:id="rId1"/>
    </p:custDataLst>
    <p:extLst>
      <p:ext uri="{BB962C8B-B14F-4D97-AF65-F5344CB8AC3E}">
        <p14:creationId xmlns:p14="http://schemas.microsoft.com/office/powerpoint/2010/main" val="3979898725"/>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group of people in a field with a mountain in the background&#10;&#10;Description generated with very high confidence">
            <a:extLst>
              <a:ext uri="{FF2B5EF4-FFF2-40B4-BE49-F238E27FC236}">
                <a16:creationId xmlns:a16="http://schemas.microsoft.com/office/drawing/2014/main" id="{EA106FB6-B2E7-4379-B030-16D21E2931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38"/>
          <a:stretch/>
        </p:blipFill>
        <p:spPr>
          <a:xfrm>
            <a:off x="20" y="10"/>
            <a:ext cx="4635571" cy="6857990"/>
          </a:xfrm>
          <a:prstGeom prst="rect">
            <a:avLst/>
          </a:prstGeom>
          <a:effectLst/>
        </p:spPr>
      </p:pic>
      <p:sp>
        <p:nvSpPr>
          <p:cNvPr id="2" name="Title 1"/>
          <p:cNvSpPr>
            <a:spLocks noGrp="1"/>
          </p:cNvSpPr>
          <p:nvPr>
            <p:ph type="title"/>
          </p:nvPr>
        </p:nvSpPr>
        <p:spPr>
          <a:xfrm>
            <a:off x="5475096" y="636761"/>
            <a:ext cx="6586491" cy="1676603"/>
          </a:xfrm>
        </p:spPr>
        <p:txBody>
          <a:bodyPr>
            <a:normAutofit/>
          </a:bodyPr>
          <a:lstStyle/>
          <a:p>
            <a:r>
              <a:rPr lang="en-GB" b="1" dirty="0">
                <a:effectLst>
                  <a:outerShdw blurRad="38100" dist="38100" dir="2700000" algn="tl">
                    <a:srgbClr val="000000">
                      <a:alpha val="43137"/>
                    </a:srgbClr>
                  </a:outerShdw>
                </a:effectLst>
              </a:rPr>
              <a:t>Good reasons to be active</a:t>
            </a:r>
          </a:p>
        </p:txBody>
      </p:sp>
      <p:sp>
        <p:nvSpPr>
          <p:cNvPr id="3" name="Content Placeholder 2"/>
          <p:cNvSpPr>
            <a:spLocks noGrp="1"/>
          </p:cNvSpPr>
          <p:nvPr>
            <p:ph idx="1"/>
          </p:nvPr>
        </p:nvSpPr>
        <p:spPr>
          <a:xfrm>
            <a:off x="5343183" y="2708223"/>
            <a:ext cx="6586489" cy="3785419"/>
          </a:xfrm>
        </p:spPr>
        <p:txBody>
          <a:bodyPr>
            <a:normAutofit/>
          </a:bodyPr>
          <a:lstStyle/>
          <a:p>
            <a:pPr lvl="1"/>
            <a:r>
              <a:rPr lang="en-GB" sz="3200" dirty="0"/>
              <a:t>Preserve physical health</a:t>
            </a:r>
          </a:p>
          <a:p>
            <a:pPr lvl="1"/>
            <a:r>
              <a:rPr lang="en-GB" sz="3200" dirty="0"/>
              <a:t>Prevent mental illness</a:t>
            </a:r>
          </a:p>
          <a:p>
            <a:pPr lvl="1"/>
            <a:r>
              <a:rPr lang="en-GB" sz="3200" dirty="0"/>
              <a:t>Achieve overall wellbeing </a:t>
            </a:r>
          </a:p>
          <a:p>
            <a:pPr lvl="1"/>
            <a:r>
              <a:rPr lang="en-GB" sz="3200" dirty="0"/>
              <a:t>Improve looks</a:t>
            </a:r>
          </a:p>
          <a:p>
            <a:pPr lvl="1"/>
            <a:r>
              <a:rPr lang="en-GB" sz="3200" dirty="0"/>
              <a:t>Lengthen life expectancy</a:t>
            </a:r>
          </a:p>
        </p:txBody>
      </p:sp>
    </p:spTree>
    <p:extLst>
      <p:ext uri="{BB962C8B-B14F-4D97-AF65-F5344CB8AC3E}">
        <p14:creationId xmlns:p14="http://schemas.microsoft.com/office/powerpoint/2010/main" val="1928391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effectLst>
                  <a:outerShdw blurRad="38100" dist="38100" dir="2700000" algn="tl">
                    <a:srgbClr val="000000">
                      <a:alpha val="43137"/>
                    </a:srgbClr>
                  </a:outerShdw>
                </a:effectLst>
              </a:rPr>
              <a:t>Reasons/recommendations from WHO</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AU" b="1" dirty="0"/>
              <a:t>Physical inactivity is the fourth mortality risk factor globally. </a:t>
            </a:r>
            <a:r>
              <a:rPr lang="en-AU" dirty="0"/>
              <a:t> Six percent of all deaths are due to physical inactivity.  It is the leading cause of 21-25% of all colon and breast cancers, of 27% of diabetes cases, and of 30% of ischemic cardiopathy cases.</a:t>
            </a:r>
          </a:p>
          <a:p>
            <a:pPr marL="514350" lvl="0" indent="-514350">
              <a:buFont typeface="+mj-lt"/>
              <a:buAutoNum type="arabicPeriod"/>
            </a:pPr>
            <a:r>
              <a:rPr lang="en-AU" b="1" dirty="0"/>
              <a:t>Regular physical activity helps maintain a healthy body.  </a:t>
            </a:r>
            <a:r>
              <a:rPr lang="en-AU" dirty="0"/>
              <a:t>Active persons have a reduced incidence of the above diseases. They are also less likely to fall and to suffer from hip and vertebrae fractures.</a:t>
            </a:r>
          </a:p>
        </p:txBody>
      </p:sp>
    </p:spTree>
    <p:extLst>
      <p:ext uri="{BB962C8B-B14F-4D97-AF65-F5344CB8AC3E}">
        <p14:creationId xmlns:p14="http://schemas.microsoft.com/office/powerpoint/2010/main" val="423599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497282" y="852773"/>
            <a:ext cx="4931764" cy="4927601"/>
          </a:xfrm>
        </p:spPr>
        <p:txBody>
          <a:bodyPr anchor="ctr">
            <a:normAutofit/>
          </a:bodyPr>
          <a:lstStyle/>
          <a:p>
            <a:pPr algn="l"/>
            <a:r>
              <a:rPr lang="en-US" sz="5400" b="1" dirty="0">
                <a:solidFill>
                  <a:schemeClr val="tx1">
                    <a:lumMod val="85000"/>
                    <a:lumOff val="15000"/>
                  </a:schemeClr>
                </a:solidFill>
              </a:rPr>
              <a:t>Exercise and Mental Health</a:t>
            </a:r>
            <a:endParaRPr lang="es-ES" sz="5400" b="1" dirty="0">
              <a:solidFill>
                <a:schemeClr val="tx1">
                  <a:lumMod val="85000"/>
                  <a:lumOff val="15000"/>
                </a:schemeClr>
              </a:solidFill>
            </a:endParaRPr>
          </a:p>
        </p:txBody>
      </p:sp>
      <p:sp>
        <p:nvSpPr>
          <p:cNvPr id="3" name="Subtitle 2"/>
          <p:cNvSpPr>
            <a:spLocks noGrp="1"/>
          </p:cNvSpPr>
          <p:nvPr>
            <p:ph type="subTitle" idx="1"/>
          </p:nvPr>
        </p:nvSpPr>
        <p:spPr>
          <a:xfrm>
            <a:off x="1023257" y="965198"/>
            <a:ext cx="2707937" cy="4927602"/>
          </a:xfrm>
        </p:spPr>
        <p:txBody>
          <a:bodyPr anchor="ctr">
            <a:normAutofit/>
          </a:bodyPr>
          <a:lstStyle/>
          <a:p>
            <a:pPr algn="r"/>
            <a:r>
              <a:rPr lang="en-GB" sz="2000" b="1" dirty="0">
                <a:solidFill>
                  <a:schemeClr val="accent1"/>
                </a:solidFill>
              </a:rPr>
              <a:t>TED Quinquennial Education Convention</a:t>
            </a:r>
          </a:p>
          <a:p>
            <a:pPr algn="r">
              <a:lnSpc>
                <a:spcPct val="100000"/>
              </a:lnSpc>
              <a:spcBef>
                <a:spcPts val="0"/>
              </a:spcBef>
            </a:pPr>
            <a:r>
              <a:rPr lang="en-GB" sz="2000" b="1" dirty="0">
                <a:solidFill>
                  <a:schemeClr val="accent1"/>
                </a:solidFill>
              </a:rPr>
              <a:t>Hotel </a:t>
            </a:r>
            <a:r>
              <a:rPr lang="en-GB" sz="2000" b="1" dirty="0" err="1">
                <a:solidFill>
                  <a:schemeClr val="accent1"/>
                </a:solidFill>
              </a:rPr>
              <a:t>Izvor</a:t>
            </a:r>
            <a:endParaRPr lang="en-GB" sz="2000" b="1" dirty="0">
              <a:solidFill>
                <a:schemeClr val="accent1"/>
              </a:solidFill>
            </a:endParaRPr>
          </a:p>
          <a:p>
            <a:pPr algn="r">
              <a:lnSpc>
                <a:spcPct val="100000"/>
              </a:lnSpc>
              <a:spcBef>
                <a:spcPts val="0"/>
              </a:spcBef>
            </a:pPr>
            <a:r>
              <a:rPr lang="en-GB" sz="2000" b="1" dirty="0">
                <a:solidFill>
                  <a:schemeClr val="accent1"/>
                </a:solidFill>
              </a:rPr>
              <a:t>Serbia</a:t>
            </a:r>
          </a:p>
          <a:p>
            <a:pPr algn="r">
              <a:lnSpc>
                <a:spcPct val="100000"/>
              </a:lnSpc>
              <a:spcBef>
                <a:spcPts val="0"/>
              </a:spcBef>
            </a:pPr>
            <a:r>
              <a:rPr lang="en-GB" sz="2000" b="1" dirty="0">
                <a:solidFill>
                  <a:schemeClr val="accent1"/>
                </a:solidFill>
              </a:rPr>
              <a:t>July 26-30, 2023</a:t>
            </a:r>
          </a:p>
          <a:p>
            <a:pPr algn="r"/>
            <a:endParaRPr lang="en-GB" sz="2000" b="1" dirty="0">
              <a:solidFill>
                <a:schemeClr val="accent1"/>
              </a:solidFill>
            </a:endParaRPr>
          </a:p>
          <a:p>
            <a:pPr algn="r"/>
            <a:endParaRPr lang="en-GB" sz="2000" b="1" dirty="0">
              <a:solidFill>
                <a:schemeClr val="accent1"/>
              </a:solidFill>
            </a:endParaRPr>
          </a:p>
          <a:p>
            <a:pPr algn="r"/>
            <a:endParaRPr lang="en-GB" sz="2000" b="1" dirty="0">
              <a:solidFill>
                <a:schemeClr val="accent1"/>
              </a:solidFill>
            </a:endParaRPr>
          </a:p>
          <a:p>
            <a:pPr algn="r"/>
            <a:r>
              <a:rPr lang="en-GB" sz="2000" b="1" dirty="0">
                <a:solidFill>
                  <a:schemeClr val="accent1"/>
                </a:solidFill>
              </a:rPr>
              <a:t>Julian Melgosa, PhD, Chartered Psychologist, </a:t>
            </a:r>
            <a:r>
              <a:rPr lang="en-GB" sz="2000" b="1" dirty="0" err="1">
                <a:solidFill>
                  <a:schemeClr val="accent1"/>
                </a:solidFill>
              </a:rPr>
              <a:t>AFBPsS</a:t>
            </a:r>
            <a:r>
              <a:rPr lang="en-GB" sz="2000" b="1" dirty="0">
                <a:solidFill>
                  <a:schemeClr val="accent1"/>
                </a:solidFill>
              </a:rPr>
              <a:t> </a:t>
            </a:r>
          </a:p>
          <a:p>
            <a:pPr algn="r"/>
            <a:r>
              <a:rPr lang="en-GB" sz="2000" b="1" dirty="0">
                <a:solidFill>
                  <a:schemeClr val="accent1"/>
                </a:solidFill>
              </a:rPr>
              <a:t>Associate Director of Education, SDA World Headquarters</a:t>
            </a:r>
          </a:p>
        </p:txBody>
      </p:sp>
    </p:spTree>
    <p:extLst>
      <p:ext uri="{BB962C8B-B14F-4D97-AF65-F5344CB8AC3E}">
        <p14:creationId xmlns:p14="http://schemas.microsoft.com/office/powerpoint/2010/main" val="379297484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effectLst>
                  <a:outerShdw blurRad="38100" dist="38100" dir="2700000" algn="tl">
                    <a:srgbClr val="000000">
                      <a:alpha val="43137"/>
                    </a:srgbClr>
                  </a:outerShdw>
                </a:effectLst>
              </a:rPr>
              <a:t>Reasons/recommendations from WHO</a:t>
            </a:r>
            <a:endParaRPr lang="es-E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lvl="0" indent="-514350">
              <a:buFont typeface="+mj-lt"/>
              <a:buAutoNum type="arabicPeriod" startAt="3"/>
            </a:pPr>
            <a:r>
              <a:rPr lang="en-AU" b="1" dirty="0"/>
              <a:t>Do not confuse physical activity with sports</a:t>
            </a:r>
            <a:r>
              <a:rPr lang="en-AU" dirty="0"/>
              <a:t>. Simple walks, house chores, gardening, etc. are forms of activity that </a:t>
            </a:r>
            <a:r>
              <a:rPr lang="en-AU" dirty="0" err="1"/>
              <a:t>favor</a:t>
            </a:r>
            <a:r>
              <a:rPr lang="en-AU" dirty="0"/>
              <a:t> general health.</a:t>
            </a:r>
          </a:p>
          <a:p>
            <a:pPr marL="514350" lvl="0" indent="-514350">
              <a:buFont typeface="+mj-lt"/>
              <a:buAutoNum type="arabicPeriod" startAt="3"/>
            </a:pPr>
            <a:r>
              <a:rPr lang="en-AU" b="1" dirty="0"/>
              <a:t>Physical activity is benign, both vigorously and in moderation. </a:t>
            </a:r>
            <a:r>
              <a:rPr lang="en-AU" dirty="0"/>
              <a:t>Sophisticated sports may be good, but other general </a:t>
            </a:r>
            <a:r>
              <a:rPr lang="en-AU"/>
              <a:t>physical activities are </a:t>
            </a:r>
            <a:r>
              <a:rPr lang="en-AU" dirty="0"/>
              <a:t>also good both when practiced vigorously or in moderation.  </a:t>
            </a:r>
          </a:p>
        </p:txBody>
      </p:sp>
    </p:spTree>
    <p:extLst>
      <p:ext uri="{BB962C8B-B14F-4D97-AF65-F5344CB8AC3E}">
        <p14:creationId xmlns:p14="http://schemas.microsoft.com/office/powerpoint/2010/main" val="383163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effectLst>
                  <a:outerShdw blurRad="38100" dist="38100" dir="2700000" algn="tl">
                    <a:srgbClr val="000000">
                      <a:alpha val="43137"/>
                    </a:srgbClr>
                  </a:outerShdw>
                </a:effectLst>
              </a:rPr>
              <a:t>Reasons/recommendations from WHO</a:t>
            </a:r>
            <a:endParaRPr lang="es-E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lvl="0" indent="-514350">
              <a:buFont typeface="+mj-lt"/>
              <a:buAutoNum type="arabicPeriod" startAt="5"/>
            </a:pPr>
            <a:r>
              <a:rPr lang="es-ES" b="1" dirty="0"/>
              <a:t>Los niños y adolescentes (de 5 a 17 años) </a:t>
            </a:r>
            <a:r>
              <a:rPr lang="es-ES" dirty="0"/>
              <a:t>deberían realizar al menos 60 minutos diarios de actividad física moderada o vigorosa. </a:t>
            </a:r>
          </a:p>
          <a:p>
            <a:pPr marL="514350" lvl="0" indent="-514350">
              <a:buFont typeface="+mj-lt"/>
              <a:buAutoNum type="arabicPeriod" startAt="5"/>
            </a:pPr>
            <a:r>
              <a:rPr lang="es-ES" b="1" dirty="0"/>
              <a:t>Los adultos (de 18 a 64 años) </a:t>
            </a:r>
            <a:r>
              <a:rPr lang="es-ES" dirty="0"/>
              <a:t>deberían realizar como mínimo 150 minutos semanales de actividad moderada, o 75 minutos de actividad vigorosa, o lo equivalente. Todas las actividades deberían realizarse en periodos de al menos 10 minutos cada uno.</a:t>
            </a:r>
          </a:p>
        </p:txBody>
      </p:sp>
    </p:spTree>
    <p:extLst>
      <p:ext uri="{BB962C8B-B14F-4D97-AF65-F5344CB8AC3E}">
        <p14:creationId xmlns:p14="http://schemas.microsoft.com/office/powerpoint/2010/main" val="20833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effectLst>
                  <a:outerShdw blurRad="38100" dist="38100" dir="2700000" algn="tl">
                    <a:srgbClr val="000000">
                      <a:alpha val="43137"/>
                    </a:srgbClr>
                  </a:outerShdw>
                </a:effectLst>
              </a:rPr>
              <a:t>Reasons/recommendations from WHO</a:t>
            </a:r>
            <a:endParaRPr lang="es-E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lvl="0" indent="-514350">
              <a:buFont typeface="+mj-lt"/>
              <a:buAutoNum type="arabicPeriod" startAt="7"/>
            </a:pPr>
            <a:r>
              <a:rPr lang="es-ES" b="1" dirty="0"/>
              <a:t>Los mayores de 65 años </a:t>
            </a:r>
            <a:r>
              <a:rPr lang="es-ES" dirty="0"/>
              <a:t>deberían seguir las mismas recomendaciones del grupo anterior, excepto cuando haya problemas de movilidad.  Entonces, realizar actividades físicas para mejorar el equilibrio.  Los ancianos deberían mantenerse tan activos como les sea posible. </a:t>
            </a:r>
          </a:p>
          <a:p>
            <a:pPr marL="514350" lvl="0" indent="-514350">
              <a:buFont typeface="+mj-lt"/>
              <a:buAutoNum type="arabicPeriod" startAt="7"/>
            </a:pPr>
            <a:r>
              <a:rPr lang="es-ES" b="1" dirty="0"/>
              <a:t>Estas recomendaciones son pertinentes para todo adulto sano, independientes del género, raza, etnia o nivel social, siempre que haya salud. </a:t>
            </a:r>
            <a:r>
              <a:rPr lang="es-ES" dirty="0"/>
              <a:t>Asimismo, se aplican a las personas con enfermedades crónicas, no transmisibles, no relacionadas con la movilidad, como la hipertensión o la diabetes.</a:t>
            </a:r>
          </a:p>
        </p:txBody>
      </p:sp>
    </p:spTree>
    <p:extLst>
      <p:ext uri="{BB962C8B-B14F-4D97-AF65-F5344CB8AC3E}">
        <p14:creationId xmlns:p14="http://schemas.microsoft.com/office/powerpoint/2010/main" val="162832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effectLst>
                  <a:outerShdw blurRad="38100" dist="38100" dir="2700000" algn="tl">
                    <a:srgbClr val="000000">
                      <a:alpha val="43137"/>
                    </a:srgbClr>
                  </a:outerShdw>
                </a:effectLst>
              </a:rPr>
              <a:t>Reasons/recommendations from WHO</a:t>
            </a:r>
            <a:endParaRPr lang="es-E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514350" lvl="0" indent="-514350">
              <a:buFont typeface="+mj-lt"/>
              <a:buAutoNum type="arabicPeriod" startAt="9"/>
            </a:pPr>
            <a:r>
              <a:rPr lang="es-ES" b="1" dirty="0"/>
              <a:t>Siempre es mejor hacer alguna actividad que ninguna. </a:t>
            </a:r>
            <a:r>
              <a:rPr lang="es-ES" dirty="0"/>
              <a:t>Las personas inactivas deben comenzar realizando pequeñas cantidades de actividad física, e incrementar gradualmente su duración, frecuencia e intensidad.</a:t>
            </a:r>
          </a:p>
          <a:p>
            <a:pPr marL="514350" lvl="0" indent="-514350">
              <a:buFont typeface="+mj-lt"/>
              <a:buAutoNum type="arabicPeriod" startAt="9"/>
            </a:pPr>
            <a:r>
              <a:rPr lang="es-ES" b="1" dirty="0"/>
              <a:t>Las políticas urbanas y medioambientales tienen un enorme potencial de incrementar la actividad física de la población. </a:t>
            </a:r>
            <a:r>
              <a:rPr lang="es-ES" dirty="0"/>
              <a:t>Por ejemplo, velar por la accesibilidad y seguridad de la movilidad del peatón y del ciclista, con instalaciones y espacios seguros en torno a los centros escolares.</a:t>
            </a:r>
          </a:p>
        </p:txBody>
      </p:sp>
      <p:sp>
        <p:nvSpPr>
          <p:cNvPr id="4" name="Title 1">
            <a:extLst>
              <a:ext uri="{FF2B5EF4-FFF2-40B4-BE49-F238E27FC236}">
                <a16:creationId xmlns:a16="http://schemas.microsoft.com/office/drawing/2014/main" id="{3B644136-B584-4A52-ACDC-3FD5F7C095CC}"/>
              </a:ext>
            </a:extLst>
          </p:cNvPr>
          <p:cNvSpPr txBox="1">
            <a:spLocks/>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977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coronary disease">
            <a:extLst>
              <a:ext uri="{FF2B5EF4-FFF2-40B4-BE49-F238E27FC236}">
                <a16:creationId xmlns:a16="http://schemas.microsoft.com/office/drawing/2014/main" id="{76E97A47-92FB-4D3B-A1C9-336D933B7C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12" r="4851" b="3"/>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29" y="629266"/>
            <a:ext cx="6586491" cy="1676603"/>
          </a:xfrm>
        </p:spPr>
        <p:txBody>
          <a:bodyPr>
            <a:normAutofit/>
          </a:bodyPr>
          <a:lstStyle/>
          <a:p>
            <a:r>
              <a:rPr lang="es-ES" b="1" dirty="0">
                <a:effectLst>
                  <a:outerShdw blurRad="38100" dist="38100" dir="2700000" algn="tl">
                    <a:srgbClr val="000000">
                      <a:alpha val="43137"/>
                    </a:srgbClr>
                  </a:outerShdw>
                </a:effectLst>
              </a:rPr>
              <a:t>Efecto benigno sobre enfermedades físicas</a:t>
            </a:r>
          </a:p>
        </p:txBody>
      </p:sp>
      <p:sp>
        <p:nvSpPr>
          <p:cNvPr id="3" name="Content Placeholder 2"/>
          <p:cNvSpPr>
            <a:spLocks noGrp="1"/>
          </p:cNvSpPr>
          <p:nvPr>
            <p:ph idx="1"/>
          </p:nvPr>
        </p:nvSpPr>
        <p:spPr>
          <a:xfrm>
            <a:off x="648930" y="2438400"/>
            <a:ext cx="6586489" cy="3785419"/>
          </a:xfrm>
        </p:spPr>
        <p:txBody>
          <a:bodyPr>
            <a:normAutofit/>
          </a:bodyPr>
          <a:lstStyle/>
          <a:p>
            <a:pPr lvl="1"/>
            <a:r>
              <a:rPr lang="es-ES" sz="3600" dirty="0"/>
              <a:t>Cardiopatía</a:t>
            </a:r>
          </a:p>
          <a:p>
            <a:pPr lvl="1"/>
            <a:r>
              <a:rPr lang="es-ES" sz="3600" dirty="0"/>
              <a:t>Obesidad</a:t>
            </a:r>
          </a:p>
          <a:p>
            <a:pPr lvl="1"/>
            <a:r>
              <a:rPr lang="es-ES" sz="3600" dirty="0"/>
              <a:t>Derrame cerebral</a:t>
            </a:r>
          </a:p>
          <a:p>
            <a:pPr lvl="1"/>
            <a:r>
              <a:rPr lang="es-ES" sz="3600" dirty="0"/>
              <a:t>Artrosis</a:t>
            </a:r>
          </a:p>
          <a:p>
            <a:pPr lvl="1"/>
            <a:r>
              <a:rPr lang="es-ES" sz="3600" dirty="0"/>
              <a:t>Osteoporosis</a:t>
            </a:r>
            <a:endParaRPr lang="en-US" sz="3600" dirty="0"/>
          </a:p>
        </p:txBody>
      </p:sp>
    </p:spTree>
    <p:extLst>
      <p:ext uri="{BB962C8B-B14F-4D97-AF65-F5344CB8AC3E}">
        <p14:creationId xmlns:p14="http://schemas.microsoft.com/office/powerpoint/2010/main" val="69579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2050" name="Picture 2" descr="Related image">
            <a:extLst>
              <a:ext uri="{FF2B5EF4-FFF2-40B4-BE49-F238E27FC236}">
                <a16:creationId xmlns:a16="http://schemas.microsoft.com/office/drawing/2014/main" id="{7686FA0B-DFFB-4F30-8292-893E22131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92" r="1" b="1"/>
          <a:stretch/>
        </p:blipFill>
        <p:spPr bwMode="auto">
          <a:xfrm>
            <a:off x="5276088" y="640082"/>
            <a:ext cx="6276250" cy="55778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29" y="629266"/>
            <a:ext cx="3667039" cy="1676603"/>
          </a:xfrm>
        </p:spPr>
        <p:txBody>
          <a:bodyPr>
            <a:normAutofit fontScale="90000"/>
          </a:bodyPr>
          <a:lstStyle/>
          <a:p>
            <a:r>
              <a:rPr lang="es-ES" sz="3600" b="1" dirty="0">
                <a:solidFill>
                  <a:schemeClr val="bg1"/>
                </a:solidFill>
                <a:effectLst>
                  <a:outerShdw blurRad="38100" dist="38100" dir="2700000" algn="tl">
                    <a:srgbClr val="000000">
                      <a:alpha val="43137"/>
                    </a:srgbClr>
                  </a:outerShdw>
                </a:effectLst>
              </a:rPr>
              <a:t>Efecto benigno sobre enfermedades físicas</a:t>
            </a:r>
          </a:p>
        </p:txBody>
      </p:sp>
      <p:sp>
        <p:nvSpPr>
          <p:cNvPr id="3" name="Content Placeholder 2"/>
          <p:cNvSpPr>
            <a:spLocks noGrp="1"/>
          </p:cNvSpPr>
          <p:nvPr>
            <p:ph idx="1"/>
          </p:nvPr>
        </p:nvSpPr>
        <p:spPr>
          <a:xfrm>
            <a:off x="648931" y="2438401"/>
            <a:ext cx="3667036" cy="3779520"/>
          </a:xfrm>
        </p:spPr>
        <p:txBody>
          <a:bodyPr>
            <a:normAutofit/>
          </a:bodyPr>
          <a:lstStyle/>
          <a:p>
            <a:pPr lvl="1"/>
            <a:r>
              <a:rPr lang="es-ES" sz="3200" dirty="0">
                <a:solidFill>
                  <a:schemeClr val="bg1"/>
                </a:solidFill>
              </a:rPr>
              <a:t>Diabetes</a:t>
            </a:r>
          </a:p>
          <a:p>
            <a:pPr lvl="1"/>
            <a:r>
              <a:rPr lang="es-ES" sz="3200" dirty="0">
                <a:solidFill>
                  <a:schemeClr val="bg1"/>
                </a:solidFill>
              </a:rPr>
              <a:t>Colesterol</a:t>
            </a:r>
          </a:p>
          <a:p>
            <a:pPr lvl="1"/>
            <a:r>
              <a:rPr lang="es-ES" sz="3200" dirty="0">
                <a:solidFill>
                  <a:schemeClr val="bg1"/>
                </a:solidFill>
              </a:rPr>
              <a:t>Cáncer</a:t>
            </a:r>
          </a:p>
          <a:p>
            <a:pPr lvl="1"/>
            <a:r>
              <a:rPr lang="es-ES" sz="3200" dirty="0">
                <a:solidFill>
                  <a:schemeClr val="bg1"/>
                </a:solidFill>
              </a:rPr>
              <a:t>Cálculo biliar</a:t>
            </a:r>
            <a:endParaRPr lang="es-ES" sz="1800" dirty="0">
              <a:solidFill>
                <a:schemeClr val="bg1"/>
              </a:solidFill>
            </a:endParaRPr>
          </a:p>
        </p:txBody>
      </p:sp>
    </p:spTree>
    <p:extLst>
      <p:ext uri="{BB962C8B-B14F-4D97-AF65-F5344CB8AC3E}">
        <p14:creationId xmlns:p14="http://schemas.microsoft.com/office/powerpoint/2010/main" val="158462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6" name="Picture 4" descr="Image result for chronic fatigue syndrome">
            <a:extLst>
              <a:ext uri="{FF2B5EF4-FFF2-40B4-BE49-F238E27FC236}">
                <a16:creationId xmlns:a16="http://schemas.microsoft.com/office/drawing/2014/main" id="{EB2B3385-1196-4608-8476-855C61EB66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20" r="6530"/>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0330" y="813621"/>
            <a:ext cx="4063180" cy="1676603"/>
          </a:xfrm>
        </p:spPr>
        <p:txBody>
          <a:bodyPr>
            <a:normAutofit fontScale="90000"/>
          </a:bodyPr>
          <a:lstStyle/>
          <a:p>
            <a:r>
              <a:rPr lang="es-ES" sz="4000" b="1" dirty="0">
                <a:effectLst>
                  <a:outerShdw blurRad="38100" dist="38100" dir="2700000" algn="tl">
                    <a:srgbClr val="000000">
                      <a:alpha val="43137"/>
                    </a:srgbClr>
                  </a:outerShdw>
                </a:effectLst>
              </a:rPr>
              <a:t>Efecto benigno sobre enfermedades físicas</a:t>
            </a:r>
            <a:endParaRPr lang="es-ES" sz="37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1292" y="2725873"/>
            <a:ext cx="3651466" cy="3785419"/>
          </a:xfrm>
        </p:spPr>
        <p:txBody>
          <a:bodyPr>
            <a:normAutofit/>
          </a:bodyPr>
          <a:lstStyle/>
          <a:p>
            <a:pPr lvl="1"/>
            <a:r>
              <a:rPr lang="es-ES" sz="3200" dirty="0"/>
              <a:t>Demencia senil</a:t>
            </a:r>
          </a:p>
          <a:p>
            <a:pPr lvl="1"/>
            <a:r>
              <a:rPr lang="es-ES" sz="3200" dirty="0"/>
              <a:t>Fatiga crónica</a:t>
            </a:r>
          </a:p>
          <a:p>
            <a:pPr lvl="1"/>
            <a:r>
              <a:rPr lang="es-ES" sz="3200" dirty="0"/>
              <a:t>Contracturas musculares</a:t>
            </a:r>
          </a:p>
        </p:txBody>
      </p:sp>
    </p:spTree>
    <p:extLst>
      <p:ext uri="{BB962C8B-B14F-4D97-AF65-F5344CB8AC3E}">
        <p14:creationId xmlns:p14="http://schemas.microsoft.com/office/powerpoint/2010/main" val="3839651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descr="A picture containing person, window, indoor, wall&#10;&#10;Description generated with very high confidence">
            <a:extLst>
              <a:ext uri="{FF2B5EF4-FFF2-40B4-BE49-F238E27FC236}">
                <a16:creationId xmlns:a16="http://schemas.microsoft.com/office/drawing/2014/main" id="{CCA41AF6-17F8-43B0-9906-8F4601778D7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5684" b="36769"/>
          <a:stretch/>
        </p:blipFill>
        <p:spPr>
          <a:xfrm>
            <a:off x="20" y="10"/>
            <a:ext cx="12191980" cy="6857989"/>
          </a:xfrm>
          <a:prstGeom prst="rect">
            <a:avLst/>
          </a:prstGeom>
        </p:spPr>
      </p:pic>
      <p:sp>
        <p:nvSpPr>
          <p:cNvPr id="2" name="Title 1">
            <a:extLst>
              <a:ext uri="{FF2B5EF4-FFF2-40B4-BE49-F238E27FC236}">
                <a16:creationId xmlns:a16="http://schemas.microsoft.com/office/drawing/2014/main" id="{F170AF6F-CE39-45B7-8760-6CCAA9E37C5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AU" dirty="0">
                <a:solidFill>
                  <a:srgbClr val="FFFFFF"/>
                </a:solidFill>
                <a:effectLst>
                  <a:outerShdw blurRad="38100" dist="38100" dir="2700000" algn="tl">
                    <a:srgbClr val="000000">
                      <a:alpha val="43137"/>
                    </a:srgbClr>
                  </a:outerShdw>
                </a:effectLst>
              </a:rPr>
              <a:t>Exercise and mental illness</a:t>
            </a:r>
          </a:p>
        </p:txBody>
      </p:sp>
      <p:sp>
        <p:nvSpPr>
          <p:cNvPr id="3" name="Text Placeholder 2">
            <a:extLst>
              <a:ext uri="{FF2B5EF4-FFF2-40B4-BE49-F238E27FC236}">
                <a16:creationId xmlns:a16="http://schemas.microsoft.com/office/drawing/2014/main" id="{AFA985E7-32D1-48F4-8A84-C894D9587F5A}"/>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280577489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342"/>
            <a:ext cx="10515600" cy="1325563"/>
          </a:xfrm>
        </p:spPr>
        <p:txBody>
          <a:bodyPr>
            <a:normAutofit/>
          </a:bodyPr>
          <a:lstStyle/>
          <a:p>
            <a:pPr algn="ctr"/>
            <a:r>
              <a:rPr lang="en-GB" sz="5400" b="1" dirty="0">
                <a:effectLst>
                  <a:outerShdw blurRad="38100" dist="38100" dir="2700000" algn="tl">
                    <a:srgbClr val="000000">
                      <a:alpha val="43137"/>
                    </a:srgbClr>
                  </a:outerShdw>
                </a:effectLst>
              </a:rPr>
              <a:t>Recent Studies</a:t>
            </a:r>
          </a:p>
        </p:txBody>
      </p:sp>
      <p:sp>
        <p:nvSpPr>
          <p:cNvPr id="3" name="Content Placeholder 2"/>
          <p:cNvSpPr>
            <a:spLocks noGrp="1"/>
          </p:cNvSpPr>
          <p:nvPr>
            <p:ph idx="1"/>
          </p:nvPr>
        </p:nvSpPr>
        <p:spPr>
          <a:xfrm>
            <a:off x="838200" y="1491905"/>
            <a:ext cx="10515600" cy="6512408"/>
          </a:xfrm>
        </p:spPr>
        <p:txBody>
          <a:bodyPr>
            <a:normAutofit/>
          </a:bodyPr>
          <a:lstStyle/>
          <a:p>
            <a:pPr marL="0" indent="0">
              <a:buNone/>
            </a:pPr>
            <a:r>
              <a:rPr lang="en-AU" dirty="0" err="1"/>
              <a:t>D’Angelantonio</a:t>
            </a:r>
            <a:r>
              <a:rPr lang="en-AU" dirty="0"/>
              <a:t>, M., Collins, J. L., </a:t>
            </a:r>
            <a:r>
              <a:rPr lang="en-AU" dirty="0" err="1"/>
              <a:t>Manchia</a:t>
            </a:r>
            <a:r>
              <a:rPr lang="en-AU" dirty="0"/>
              <a:t>, M., </a:t>
            </a:r>
            <a:r>
              <a:rPr lang="en-AU" dirty="0" err="1"/>
              <a:t>Baldessarini</a:t>
            </a:r>
            <a:r>
              <a:rPr lang="en-AU" dirty="0"/>
              <a:t>, R. J., &amp; Tondo, L. (2022)</a:t>
            </a:r>
            <a:endParaRPr lang="en-AU" sz="3600" dirty="0"/>
          </a:p>
          <a:p>
            <a:r>
              <a:rPr lang="en-AU" dirty="0"/>
              <a:t>N=2190 Ss from a clinical setting (mood disorder centre)</a:t>
            </a:r>
          </a:p>
          <a:p>
            <a:r>
              <a:rPr lang="en-AU" dirty="0"/>
              <a:t>59% women, 41% men</a:t>
            </a:r>
          </a:p>
          <a:p>
            <a:r>
              <a:rPr lang="en-AU" dirty="0"/>
              <a:t>Assessed for depression, anxiety, PE frequency and intensity.</a:t>
            </a:r>
          </a:p>
          <a:p>
            <a:r>
              <a:rPr lang="en-AU" dirty="0"/>
              <a:t>44.8% major depression, 40.6% bipolar, 14.6% anxiety</a:t>
            </a:r>
          </a:p>
          <a:p>
            <a:r>
              <a:rPr lang="en-AU" dirty="0"/>
              <a:t>Greater PE-frequency was associated with lower ratings of depression (but not anxiety).</a:t>
            </a:r>
          </a:p>
          <a:p>
            <a:r>
              <a:rPr lang="en-AU" dirty="0"/>
              <a:t>Conclusion: Regularly repeated PE again appeared to be beneficial for patients with depression and should be included in their treatment interventions.</a:t>
            </a:r>
          </a:p>
          <a:p>
            <a:pPr marL="0" indent="0">
              <a:buNone/>
            </a:pPr>
            <a:endParaRPr lang="en-AU" sz="3600" dirty="0"/>
          </a:p>
        </p:txBody>
      </p:sp>
    </p:spTree>
    <p:extLst>
      <p:ext uri="{BB962C8B-B14F-4D97-AF65-F5344CB8AC3E}">
        <p14:creationId xmlns:p14="http://schemas.microsoft.com/office/powerpoint/2010/main" val="302651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GB" sz="5400" b="1" dirty="0">
                <a:effectLst>
                  <a:outerShdw blurRad="38100" dist="38100" dir="2700000" algn="tl">
                    <a:srgbClr val="000000">
                      <a:alpha val="43137"/>
                    </a:srgbClr>
                  </a:outerShdw>
                </a:effectLst>
              </a:rPr>
              <a:t>Recent Studies</a:t>
            </a:r>
          </a:p>
        </p:txBody>
      </p:sp>
      <p:sp>
        <p:nvSpPr>
          <p:cNvPr id="3" name="Content Placeholder 2"/>
          <p:cNvSpPr>
            <a:spLocks noGrp="1"/>
          </p:cNvSpPr>
          <p:nvPr>
            <p:ph idx="1"/>
          </p:nvPr>
        </p:nvSpPr>
        <p:spPr>
          <a:xfrm>
            <a:off x="838200" y="1372635"/>
            <a:ext cx="10515600" cy="6512408"/>
          </a:xfrm>
        </p:spPr>
        <p:txBody>
          <a:bodyPr>
            <a:normAutofit/>
          </a:bodyPr>
          <a:lstStyle/>
          <a:p>
            <a:pPr marL="0" indent="0">
              <a:buNone/>
            </a:pPr>
            <a:r>
              <a:rPr lang="en-AU" sz="2400" dirty="0"/>
              <a:t>Ji, C., Yang, J., Lin, L., &amp; Chen, S. (2022)</a:t>
            </a:r>
          </a:p>
          <a:p>
            <a:r>
              <a:rPr lang="en-AU" sz="2400" dirty="0"/>
              <a:t>College students assessed for anxiety, all diagnosed with some form of anxiety disorder. Monitored for 6 weeks.</a:t>
            </a:r>
          </a:p>
          <a:p>
            <a:r>
              <a:rPr lang="en-AU" sz="2400" dirty="0"/>
              <a:t>Levels of activity/exercise: </a:t>
            </a:r>
          </a:p>
          <a:p>
            <a:pPr lvl="1"/>
            <a:r>
              <a:rPr lang="en-AU" sz="1600" dirty="0"/>
              <a:t>1. Low intensity, low frequency</a:t>
            </a:r>
          </a:p>
          <a:p>
            <a:pPr lvl="1"/>
            <a:r>
              <a:rPr lang="en-AU" sz="1600" dirty="0"/>
              <a:t>2. Low intensity, moderate frequency</a:t>
            </a:r>
          </a:p>
          <a:p>
            <a:pPr lvl="1"/>
            <a:r>
              <a:rPr lang="en-AU" sz="1600" dirty="0"/>
              <a:t>3. Low intensity, high frequency</a:t>
            </a:r>
          </a:p>
          <a:p>
            <a:pPr lvl="1"/>
            <a:r>
              <a:rPr lang="en-AU" sz="1600" dirty="0"/>
              <a:t>4. High intensity, low frequency</a:t>
            </a:r>
          </a:p>
          <a:p>
            <a:pPr lvl="1"/>
            <a:r>
              <a:rPr lang="en-AU" sz="1600" dirty="0"/>
              <a:t>5. High intensity, moderate frequency</a:t>
            </a:r>
          </a:p>
          <a:p>
            <a:pPr lvl="1"/>
            <a:r>
              <a:rPr lang="en-AU" sz="1600" dirty="0"/>
              <a:t>6. High intensity, high frequency</a:t>
            </a:r>
          </a:p>
          <a:p>
            <a:r>
              <a:rPr lang="en-AU" sz="2400" dirty="0"/>
              <a:t>Results: Both intensity and frequency improved anxiety and decreased symptoms of depression, </a:t>
            </a:r>
            <a:r>
              <a:rPr lang="en-AU" sz="2400" b="1" dirty="0"/>
              <a:t>but intensity did it better than frequency</a:t>
            </a:r>
            <a:r>
              <a:rPr lang="en-AU" sz="2400" dirty="0"/>
              <a:t>. Intensity improved sleep quality and frequency did not make a difference.</a:t>
            </a:r>
          </a:p>
          <a:p>
            <a:r>
              <a:rPr lang="en-AU" sz="2400" dirty="0"/>
              <a:t>Conclusion: Exercise intensity and exercise frequency have different effects on anxiety, depression and sleep quality improvement.</a:t>
            </a:r>
          </a:p>
        </p:txBody>
      </p:sp>
    </p:spTree>
    <p:extLst>
      <p:ext uri="{BB962C8B-B14F-4D97-AF65-F5344CB8AC3E}">
        <p14:creationId xmlns:p14="http://schemas.microsoft.com/office/powerpoint/2010/main" val="280888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7" descr="Image result for madrid don quixote statue">
            <a:extLst>
              <a:ext uri="{FF2B5EF4-FFF2-40B4-BE49-F238E27FC236}">
                <a16:creationId xmlns:a16="http://schemas.microsoft.com/office/drawing/2014/main" id="{4A401A9D-A921-436B-8B9A-3B9EC643E3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00"/>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64663C-65AE-4784-9E25-DF83E928C47F}"/>
              </a:ext>
            </a:extLst>
          </p:cNvPr>
          <p:cNvSpPr>
            <a:spLocks noGrp="1"/>
          </p:cNvSpPr>
          <p:nvPr>
            <p:ph type="title"/>
          </p:nvPr>
        </p:nvSpPr>
        <p:spPr>
          <a:xfrm>
            <a:off x="648929" y="629266"/>
            <a:ext cx="3651467" cy="1676603"/>
          </a:xfrm>
        </p:spPr>
        <p:txBody>
          <a:bodyPr rtlCol="0">
            <a:normAutofit/>
          </a:bodyPr>
          <a:lstStyle/>
          <a:p>
            <a:pPr>
              <a:defRPr/>
            </a:pPr>
            <a:r>
              <a:rPr lang="en-GB" dirty="0"/>
              <a:t>Personal Introduction</a:t>
            </a:r>
          </a:p>
        </p:txBody>
      </p:sp>
      <p:sp>
        <p:nvSpPr>
          <p:cNvPr id="3" name="Content Placeholder 2">
            <a:extLst>
              <a:ext uri="{FF2B5EF4-FFF2-40B4-BE49-F238E27FC236}">
                <a16:creationId xmlns:a16="http://schemas.microsoft.com/office/drawing/2014/main" id="{CE1A3433-F3FB-4AA3-A05A-163825011E5D}"/>
              </a:ext>
            </a:extLst>
          </p:cNvPr>
          <p:cNvSpPr>
            <a:spLocks noGrp="1"/>
          </p:cNvSpPr>
          <p:nvPr>
            <p:ph idx="1"/>
          </p:nvPr>
        </p:nvSpPr>
        <p:spPr>
          <a:xfrm>
            <a:off x="648931" y="2438400"/>
            <a:ext cx="3651466" cy="3785419"/>
          </a:xfrm>
        </p:spPr>
        <p:txBody>
          <a:bodyPr rtlCol="0">
            <a:normAutofit/>
          </a:bodyPr>
          <a:lstStyle/>
          <a:p>
            <a:pPr marL="0" indent="0">
              <a:buNone/>
              <a:defRPr/>
            </a:pPr>
            <a:r>
              <a:rPr lang="en-GB" sz="1800" dirty="0"/>
              <a:t>I was borne and raised in Madrid, Spain. </a:t>
            </a:r>
          </a:p>
        </p:txBody>
      </p:sp>
    </p:spTree>
    <p:custDataLst>
      <p:tags r:id="rId1"/>
    </p:custDataLst>
    <p:extLst>
      <p:ext uri="{BB962C8B-B14F-4D97-AF65-F5344CB8AC3E}">
        <p14:creationId xmlns:p14="http://schemas.microsoft.com/office/powerpoint/2010/main" val="161408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6"/>
            <a:ext cx="10515600" cy="1325563"/>
          </a:xfrm>
        </p:spPr>
        <p:txBody>
          <a:bodyPr>
            <a:normAutofit/>
          </a:bodyPr>
          <a:lstStyle/>
          <a:p>
            <a:pPr algn="ctr"/>
            <a:r>
              <a:rPr lang="en-GB" sz="5400" b="1" dirty="0">
                <a:effectLst>
                  <a:outerShdw blurRad="38100" dist="38100" dir="2700000" algn="tl">
                    <a:srgbClr val="000000">
                      <a:alpha val="43137"/>
                    </a:srgbClr>
                  </a:outerShdw>
                </a:effectLst>
              </a:rPr>
              <a:t>Recent Studies</a:t>
            </a:r>
          </a:p>
        </p:txBody>
      </p:sp>
      <p:sp>
        <p:nvSpPr>
          <p:cNvPr id="3" name="Content Placeholder 2"/>
          <p:cNvSpPr>
            <a:spLocks noGrp="1"/>
          </p:cNvSpPr>
          <p:nvPr>
            <p:ph idx="1"/>
          </p:nvPr>
        </p:nvSpPr>
        <p:spPr>
          <a:xfrm>
            <a:off x="838200" y="1332879"/>
            <a:ext cx="10515600" cy="6512408"/>
          </a:xfrm>
        </p:spPr>
        <p:txBody>
          <a:bodyPr>
            <a:normAutofit/>
          </a:bodyPr>
          <a:lstStyle/>
          <a:p>
            <a:pPr marL="0" indent="0">
              <a:buNone/>
            </a:pPr>
            <a:r>
              <a:rPr lang="en-AU" sz="2400" dirty="0" err="1"/>
              <a:t>Philippot</a:t>
            </a:r>
            <a:r>
              <a:rPr lang="en-AU" sz="2400" dirty="0"/>
              <a:t>, A., Dubois, V., </a:t>
            </a:r>
            <a:r>
              <a:rPr lang="en-AU" sz="2400" dirty="0" err="1"/>
              <a:t>Lambrechts</a:t>
            </a:r>
            <a:r>
              <a:rPr lang="en-AU" sz="2400" dirty="0"/>
              <a:t>, K., </a:t>
            </a:r>
            <a:r>
              <a:rPr lang="en-AU" sz="2400" dirty="0" err="1"/>
              <a:t>Grogna</a:t>
            </a:r>
            <a:r>
              <a:rPr lang="en-AU" sz="2400" dirty="0"/>
              <a:t>, D., Robert, A., </a:t>
            </a:r>
            <a:r>
              <a:rPr lang="en-AU" sz="2400" dirty="0" err="1"/>
              <a:t>Jonckheer</a:t>
            </a:r>
            <a:r>
              <a:rPr lang="en-AU" sz="2400" dirty="0"/>
              <a:t>, U., </a:t>
            </a:r>
            <a:r>
              <a:rPr lang="en-AU" sz="2400" dirty="0" err="1"/>
              <a:t>Chakib</a:t>
            </a:r>
            <a:r>
              <a:rPr lang="en-AU" sz="2400" dirty="0"/>
              <a:t>, W., </a:t>
            </a:r>
            <a:r>
              <a:rPr lang="en-AU" sz="2400" dirty="0" err="1"/>
              <a:t>Beine</a:t>
            </a:r>
            <a:r>
              <a:rPr lang="en-AU" sz="2400" dirty="0"/>
              <a:t>, A., </a:t>
            </a:r>
            <a:r>
              <a:rPr lang="en-AU" sz="2400" dirty="0" err="1"/>
              <a:t>Bleyenheuft</a:t>
            </a:r>
            <a:r>
              <a:rPr lang="en-AU" sz="2400" dirty="0"/>
              <a:t>, Y., &amp; De </a:t>
            </a:r>
            <a:r>
              <a:rPr lang="en-AU" sz="2400" dirty="0" err="1"/>
              <a:t>Volder</a:t>
            </a:r>
            <a:r>
              <a:rPr lang="en-AU" sz="2400" dirty="0"/>
              <a:t>, A. G. (2022)</a:t>
            </a:r>
          </a:p>
          <a:p>
            <a:pPr marL="0" indent="0">
              <a:buNone/>
            </a:pPr>
            <a:endParaRPr lang="en-AU" sz="800" dirty="0"/>
          </a:p>
          <a:p>
            <a:r>
              <a:rPr lang="en-AU" sz="2400" dirty="0"/>
              <a:t>Clinical population of hospitalized adolescents with depression and anxiety.</a:t>
            </a:r>
          </a:p>
          <a:p>
            <a:r>
              <a:rPr lang="en-AU" sz="2400" dirty="0"/>
              <a:t>Experimental design: Random assignment to either PE or no-PE</a:t>
            </a:r>
          </a:p>
          <a:p>
            <a:r>
              <a:rPr lang="en-AU" sz="2400" dirty="0"/>
              <a:t>Experimental group: 3-4 exercise sessions per week for 6 weeks.</a:t>
            </a:r>
          </a:p>
          <a:p>
            <a:r>
              <a:rPr lang="en-AU" sz="2400" dirty="0"/>
              <a:t>Result: Reduction of </a:t>
            </a:r>
            <a:r>
              <a:rPr lang="en-AU" sz="2400" b="1" dirty="0"/>
              <a:t>depression</a:t>
            </a:r>
            <a:r>
              <a:rPr lang="en-AU" sz="2400" dirty="0"/>
              <a:t> by 3.8 points (significant at 95% level) versus 0.7 points reduction in the control group.</a:t>
            </a:r>
          </a:p>
          <a:p>
            <a:r>
              <a:rPr lang="en-AU" sz="2400" dirty="0"/>
              <a:t>No significant effect in the case of anxiety.</a:t>
            </a:r>
          </a:p>
          <a:p>
            <a:r>
              <a:rPr lang="en-AU" sz="2400" dirty="0"/>
              <a:t>Conclusion: Structured physical exercise add-on therapy integrated into the psychiatric hospitalization of adolescents has led to a reduction in their depressive symptoms, demonstrating its effectiveness in the care of adolescent inpatients with depression.</a:t>
            </a:r>
          </a:p>
        </p:txBody>
      </p:sp>
    </p:spTree>
    <p:extLst>
      <p:ext uri="{BB962C8B-B14F-4D97-AF65-F5344CB8AC3E}">
        <p14:creationId xmlns:p14="http://schemas.microsoft.com/office/powerpoint/2010/main" val="4070774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5400" b="1" dirty="0">
                <a:effectLst>
                  <a:outerShdw blurRad="38100" dist="38100" dir="2700000" algn="tl">
                    <a:srgbClr val="000000">
                      <a:alpha val="43137"/>
                    </a:srgbClr>
                  </a:outerShdw>
                </a:effectLst>
              </a:rPr>
              <a:t>Funciones cognitivas</a:t>
            </a:r>
          </a:p>
        </p:txBody>
      </p:sp>
      <p:sp>
        <p:nvSpPr>
          <p:cNvPr id="3" name="Content Placeholder 2"/>
          <p:cNvSpPr>
            <a:spLocks noGrp="1"/>
          </p:cNvSpPr>
          <p:nvPr>
            <p:ph idx="1"/>
          </p:nvPr>
        </p:nvSpPr>
        <p:spPr>
          <a:xfrm>
            <a:off x="838200" y="1690688"/>
            <a:ext cx="10515600" cy="4847893"/>
          </a:xfrm>
        </p:spPr>
        <p:txBody>
          <a:bodyPr>
            <a:normAutofit fontScale="92500" lnSpcReduction="10000"/>
          </a:bodyPr>
          <a:lstStyle/>
          <a:p>
            <a:pPr marL="0" indent="0">
              <a:buNone/>
            </a:pPr>
            <a:r>
              <a:rPr lang="es-ES" sz="3600" dirty="0"/>
              <a:t>El ejercicio físico mejora la actividad mental.</a:t>
            </a:r>
          </a:p>
          <a:p>
            <a:r>
              <a:rPr lang="es-ES_tradnl" dirty="0"/>
              <a:t>Los niveles de </a:t>
            </a:r>
            <a:r>
              <a:rPr lang="es-ES_tradnl" b="1" dirty="0"/>
              <a:t>oxígeno</a:t>
            </a:r>
            <a:r>
              <a:rPr lang="es-ES_tradnl" dirty="0"/>
              <a:t>, de </a:t>
            </a:r>
            <a:r>
              <a:rPr lang="es-ES_tradnl" b="1" dirty="0"/>
              <a:t>glucosa</a:t>
            </a:r>
            <a:r>
              <a:rPr lang="es-ES_tradnl" dirty="0"/>
              <a:t>, de </a:t>
            </a:r>
            <a:r>
              <a:rPr lang="es-ES_tradnl" b="1" dirty="0"/>
              <a:t>endorfina</a:t>
            </a:r>
            <a:r>
              <a:rPr lang="es-ES_tradnl" dirty="0"/>
              <a:t> y </a:t>
            </a:r>
            <a:r>
              <a:rPr lang="es-ES_tradnl" b="1" dirty="0"/>
              <a:t>serotonina</a:t>
            </a:r>
            <a:r>
              <a:rPr lang="es-ES_tradnl" dirty="0"/>
              <a:t> aumentan durante el ejercicio, produciendo una mejor circulación en los vasos sanguíneos y favoreciendo las funciones cognitivas. </a:t>
            </a:r>
          </a:p>
          <a:p>
            <a:r>
              <a:rPr lang="es-ES_tradnl" dirty="0"/>
              <a:t>La </a:t>
            </a:r>
            <a:r>
              <a:rPr lang="es-ES_tradnl" b="1" dirty="0"/>
              <a:t>elevación de la temperatura corporal y la reducción de la tensión muscular </a:t>
            </a:r>
            <a:r>
              <a:rPr lang="es-ES_tradnl" dirty="0"/>
              <a:t>producidas por el ejercicio afectan positivamente los procesos mentales. </a:t>
            </a:r>
          </a:p>
          <a:p>
            <a:r>
              <a:rPr lang="es-ES_tradnl" dirty="0"/>
              <a:t>Diseño típico: dos grupos de participantes realizan una prueba cognitiva.  Uno de los grupos practica ejercicio físico intenso durante 20 o 30 minutos.  El otro permanece inactivo.  Se administra a todos una prueba cognitiva y se evalúan las diferencias. </a:t>
            </a:r>
          </a:p>
          <a:p>
            <a:pPr lvl="1"/>
            <a:r>
              <a:rPr lang="es-ES_tradnl" dirty="0"/>
              <a:t>Resultado típico: los participantes sometidos a ejercicio obtienen resultados superiores en la segunda prueba.  Los ‘sin actividad’ obtienen resultados similares.</a:t>
            </a:r>
            <a:endParaRPr lang="en-US" dirty="0"/>
          </a:p>
          <a:p>
            <a:pPr marL="0" indent="0">
              <a:buNone/>
            </a:pPr>
            <a:endParaRPr lang="en-US" dirty="0"/>
          </a:p>
          <a:p>
            <a:pPr marL="0" indent="0">
              <a:buNone/>
            </a:pPr>
            <a:endParaRPr lang="es-ES" sz="3600" dirty="0"/>
          </a:p>
        </p:txBody>
      </p:sp>
    </p:spTree>
    <p:extLst>
      <p:ext uri="{BB962C8B-B14F-4D97-AF65-F5344CB8AC3E}">
        <p14:creationId xmlns:p14="http://schemas.microsoft.com/office/powerpoint/2010/main" val="3117893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5400" b="1" dirty="0">
                <a:effectLst>
                  <a:outerShdw blurRad="38100" dist="38100" dir="2700000" algn="tl">
                    <a:srgbClr val="000000">
                      <a:alpha val="43137"/>
                    </a:srgbClr>
                  </a:outerShdw>
                </a:effectLst>
              </a:rPr>
              <a:t>Funciones cognitivas</a:t>
            </a:r>
          </a:p>
        </p:txBody>
      </p:sp>
      <p:sp>
        <p:nvSpPr>
          <p:cNvPr id="3" name="Content Placeholder 2"/>
          <p:cNvSpPr>
            <a:spLocks noGrp="1"/>
          </p:cNvSpPr>
          <p:nvPr>
            <p:ph idx="1"/>
          </p:nvPr>
        </p:nvSpPr>
        <p:spPr>
          <a:xfrm>
            <a:off x="838200" y="1690688"/>
            <a:ext cx="10515600" cy="4847893"/>
          </a:xfrm>
        </p:spPr>
        <p:txBody>
          <a:bodyPr>
            <a:normAutofit/>
          </a:bodyPr>
          <a:lstStyle/>
          <a:p>
            <a:r>
              <a:rPr lang="es-ES_tradnl" dirty="0"/>
              <a:t>Griffin et al. (2011) - Diferencias cognitivas significativas entre dos muestras de jóvenes varones.  </a:t>
            </a:r>
          </a:p>
          <a:p>
            <a:r>
              <a:rPr lang="es-ES_tradnl" dirty="0"/>
              <a:t>Se tomaron muestras de sangre de todos los participantes durante el experimento y se observó que en el grupo sometido a ejercicio habían aumentado los niveles del factor neurotrópico derivado del cerebro (BDNF por sus siglas en inglés, </a:t>
            </a:r>
            <a:r>
              <a:rPr lang="es-ES_tradnl" i="1" dirty="0" err="1"/>
              <a:t>brain-derived</a:t>
            </a:r>
            <a:r>
              <a:rPr lang="es-ES_tradnl" i="1" dirty="0"/>
              <a:t> </a:t>
            </a:r>
            <a:r>
              <a:rPr lang="es-ES_tradnl" i="1" dirty="0" err="1"/>
              <a:t>neurotrophic</a:t>
            </a:r>
            <a:r>
              <a:rPr lang="es-ES_tradnl" i="1" dirty="0"/>
              <a:t> factor</a:t>
            </a:r>
            <a:r>
              <a:rPr lang="es-ES_tradnl" dirty="0"/>
              <a:t>).  Esta </a:t>
            </a:r>
            <a:r>
              <a:rPr lang="es-ES_tradnl" b="1" dirty="0"/>
              <a:t>proteína BDNF </a:t>
            </a:r>
            <a:r>
              <a:rPr lang="es-ES_tradnl" dirty="0"/>
              <a:t>potencia la comunicación neuronal y la memoria, el aprendizaje y el pensamiento complejo de forma sorprendente y el ejercicio físico favorece su secreción.  </a:t>
            </a:r>
          </a:p>
          <a:p>
            <a:r>
              <a:rPr lang="es-ES_tradnl" dirty="0"/>
              <a:t>El factor BDNF es hoy una de las sustancias orgánicas más estudiadas por los científicos.   </a:t>
            </a:r>
            <a:endParaRPr lang="en-US" dirty="0"/>
          </a:p>
          <a:p>
            <a:pPr marL="0" indent="0">
              <a:buNone/>
            </a:pPr>
            <a:endParaRPr lang="en-US" dirty="0"/>
          </a:p>
          <a:p>
            <a:pPr marL="0" indent="0">
              <a:buNone/>
            </a:pPr>
            <a:endParaRPr lang="es-ES" sz="3600" dirty="0"/>
          </a:p>
        </p:txBody>
      </p:sp>
    </p:spTree>
    <p:extLst>
      <p:ext uri="{BB962C8B-B14F-4D97-AF65-F5344CB8AC3E}">
        <p14:creationId xmlns:p14="http://schemas.microsoft.com/office/powerpoint/2010/main" val="699923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effectLst>
                  <a:outerShdw blurRad="38100" dist="38100" dir="2700000" algn="tl">
                    <a:srgbClr val="000000">
                      <a:alpha val="43137"/>
                    </a:srgbClr>
                  </a:outerShdw>
                </a:effectLst>
              </a:rPr>
              <a:t>Depression</a:t>
            </a: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
        <p:nvSpPr>
          <p:cNvPr id="5" name="Rectangle 4">
            <a:extLst>
              <a:ext uri="{FF2B5EF4-FFF2-40B4-BE49-F238E27FC236}">
                <a16:creationId xmlns:a16="http://schemas.microsoft.com/office/drawing/2014/main" id="{A2B10966-07C3-40D9-9E5B-E55FE3FC0448}"/>
              </a:ext>
            </a:extLst>
          </p:cNvPr>
          <p:cNvSpPr/>
          <p:nvPr/>
        </p:nvSpPr>
        <p:spPr>
          <a:xfrm>
            <a:off x="1020725" y="1585248"/>
            <a:ext cx="10609521" cy="3970318"/>
          </a:xfrm>
          <a:prstGeom prst="rect">
            <a:avLst/>
          </a:prstGeom>
        </p:spPr>
        <p:txBody>
          <a:bodyPr wrap="square">
            <a:spAutoFit/>
          </a:bodyPr>
          <a:lstStyle/>
          <a:p>
            <a:pPr marL="285750" indent="-285750">
              <a:buFont typeface="Arial" panose="020B0604020202020204" pitchFamily="34" charset="0"/>
              <a:buChar char="•"/>
            </a:pPr>
            <a:r>
              <a:rPr lang="en-AU" sz="2800" dirty="0"/>
              <a:t>Physical Activity (PA) brings about </a:t>
            </a:r>
            <a:r>
              <a:rPr lang="en-AU" sz="2800" b="1" dirty="0"/>
              <a:t>euphoria </a:t>
            </a:r>
            <a:r>
              <a:rPr lang="en-AU" sz="2800" dirty="0"/>
              <a:t>and a </a:t>
            </a:r>
            <a:r>
              <a:rPr lang="en-AU" sz="2800" b="1" dirty="0"/>
              <a:t>sense of wellbeing, </a:t>
            </a:r>
            <a:r>
              <a:rPr lang="en-AU" sz="2800" dirty="0"/>
              <a:t>partly due to endorphin secretion.</a:t>
            </a:r>
          </a:p>
          <a:p>
            <a:pPr marL="285750" indent="-285750">
              <a:buFont typeface="Arial" panose="020B0604020202020204" pitchFamily="34" charset="0"/>
              <a:buChar char="•"/>
            </a:pPr>
            <a:r>
              <a:rPr lang="en-AU" sz="2800" dirty="0"/>
              <a:t>PA increases </a:t>
            </a:r>
            <a:r>
              <a:rPr lang="en-AU" sz="2800" b="1" dirty="0"/>
              <a:t>serotonin, norepinephrine, and dopamine </a:t>
            </a:r>
            <a:r>
              <a:rPr lang="en-AU" sz="2800" dirty="0"/>
              <a:t>levels—all neurotransmitters that favour psychological wellbeing (this is what psychiatric pharmacology mimics).</a:t>
            </a:r>
          </a:p>
          <a:p>
            <a:pPr marL="285750" indent="-285750">
              <a:buFont typeface="Arial" panose="020B0604020202020204" pitchFamily="34" charset="0"/>
              <a:buChar char="•"/>
            </a:pPr>
            <a:r>
              <a:rPr lang="en-AU" sz="2800" dirty="0"/>
              <a:t>PA causes chemical alterations in the </a:t>
            </a:r>
            <a:r>
              <a:rPr lang="en-AU" sz="2800" b="1" dirty="0"/>
              <a:t>hypothalamus-pituitary-adrenal (HPA) axis</a:t>
            </a:r>
            <a:r>
              <a:rPr lang="en-AU" sz="2800" dirty="0"/>
              <a:t>.  PA specifically inhibits secretion of the stress hormones.</a:t>
            </a:r>
          </a:p>
          <a:p>
            <a:pPr marL="285750" indent="-285750">
              <a:buFont typeface="Arial" panose="020B0604020202020204" pitchFamily="34" charset="0"/>
              <a:buChar char="•"/>
            </a:pPr>
            <a:r>
              <a:rPr lang="en-AU" sz="2800" dirty="0"/>
              <a:t>Magnetic resonance imaging shows that PA regulates the activity of the pre-frontal cortex causing alleviation of symptoms.  </a:t>
            </a:r>
          </a:p>
        </p:txBody>
      </p:sp>
    </p:spTree>
    <p:extLst>
      <p:ext uri="{BB962C8B-B14F-4D97-AF65-F5344CB8AC3E}">
        <p14:creationId xmlns:p14="http://schemas.microsoft.com/office/powerpoint/2010/main" val="518378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A5DD69-6D66-4070-8CE8-A79A2DEB9DFC}"/>
              </a:ext>
            </a:extLst>
          </p:cNvPr>
          <p:cNvSpPr>
            <a:spLocks noGrp="1" noChangeArrowheads="1"/>
          </p:cNvSpPr>
          <p:nvPr>
            <p:ph type="title"/>
          </p:nvPr>
        </p:nvSpPr>
        <p:spPr/>
        <p:txBody>
          <a:bodyPr/>
          <a:lstStyle/>
          <a:p>
            <a:pPr algn="ctr">
              <a:defRPr/>
            </a:pPr>
            <a:r>
              <a:rPr lang="en-AU" dirty="0">
                <a:solidFill>
                  <a:schemeClr val="tx2">
                    <a:satMod val="130000"/>
                  </a:schemeClr>
                </a:solidFill>
              </a:rPr>
              <a:t>Depression</a:t>
            </a:r>
          </a:p>
        </p:txBody>
      </p:sp>
      <p:sp>
        <p:nvSpPr>
          <p:cNvPr id="17411" name="Rectangle 3">
            <a:extLst>
              <a:ext uri="{FF2B5EF4-FFF2-40B4-BE49-F238E27FC236}">
                <a16:creationId xmlns:a16="http://schemas.microsoft.com/office/drawing/2014/main" id="{D03AE96B-4FE6-411F-84F7-522D0B9A7422}"/>
              </a:ext>
            </a:extLst>
          </p:cNvPr>
          <p:cNvSpPr>
            <a:spLocks noGrp="1" noChangeArrowheads="1"/>
          </p:cNvSpPr>
          <p:nvPr>
            <p:ph idx="1"/>
          </p:nvPr>
        </p:nvSpPr>
        <p:spPr/>
        <p:txBody>
          <a:bodyPr/>
          <a:lstStyle/>
          <a:p>
            <a:pPr>
              <a:buFontTx/>
              <a:buNone/>
            </a:pPr>
            <a:endParaRPr lang="en-US" altLang="en-US" b="1" dirty="0"/>
          </a:p>
          <a:p>
            <a:pPr>
              <a:buFontTx/>
              <a:buNone/>
            </a:pPr>
            <a:endParaRPr lang="en-US" altLang="en-US" b="1" dirty="0"/>
          </a:p>
        </p:txBody>
      </p:sp>
      <p:pic>
        <p:nvPicPr>
          <p:cNvPr id="17412" name="Picture 4">
            <a:extLst>
              <a:ext uri="{FF2B5EF4-FFF2-40B4-BE49-F238E27FC236}">
                <a16:creationId xmlns:a16="http://schemas.microsoft.com/office/drawing/2014/main" id="{61A7BB6E-4251-4E4A-AC8F-2B48616D8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260623"/>
            <a:ext cx="8305800" cy="589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30029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A5DD69-6D66-4070-8CE8-A79A2DEB9DFC}"/>
              </a:ext>
            </a:extLst>
          </p:cNvPr>
          <p:cNvSpPr>
            <a:spLocks noGrp="1" noChangeArrowheads="1"/>
          </p:cNvSpPr>
          <p:nvPr>
            <p:ph type="title"/>
          </p:nvPr>
        </p:nvSpPr>
        <p:spPr/>
        <p:txBody>
          <a:bodyPr/>
          <a:lstStyle/>
          <a:p>
            <a:pPr algn="ctr">
              <a:defRPr/>
            </a:pPr>
            <a:r>
              <a:rPr lang="en-AU" dirty="0">
                <a:solidFill>
                  <a:schemeClr val="tx2">
                    <a:satMod val="130000"/>
                  </a:schemeClr>
                </a:solidFill>
              </a:rPr>
              <a:t>Depression</a:t>
            </a:r>
          </a:p>
        </p:txBody>
      </p:sp>
      <p:sp>
        <p:nvSpPr>
          <p:cNvPr id="17411" name="Rectangle 3">
            <a:extLst>
              <a:ext uri="{FF2B5EF4-FFF2-40B4-BE49-F238E27FC236}">
                <a16:creationId xmlns:a16="http://schemas.microsoft.com/office/drawing/2014/main" id="{D03AE96B-4FE6-411F-84F7-522D0B9A7422}"/>
              </a:ext>
            </a:extLst>
          </p:cNvPr>
          <p:cNvSpPr>
            <a:spLocks noGrp="1" noChangeArrowheads="1"/>
          </p:cNvSpPr>
          <p:nvPr>
            <p:ph idx="1"/>
          </p:nvPr>
        </p:nvSpPr>
        <p:spPr/>
        <p:txBody>
          <a:bodyPr/>
          <a:lstStyle/>
          <a:p>
            <a:pPr>
              <a:buFontTx/>
              <a:buNone/>
            </a:pPr>
            <a:endParaRPr lang="en-US" altLang="en-US" b="1" dirty="0"/>
          </a:p>
          <a:p>
            <a:pPr>
              <a:buFontTx/>
              <a:buNone/>
            </a:pPr>
            <a:endParaRPr lang="en-US" altLang="en-US" b="1" dirty="0"/>
          </a:p>
        </p:txBody>
      </p:sp>
      <p:sp>
        <p:nvSpPr>
          <p:cNvPr id="2" name="TextBox 1">
            <a:extLst>
              <a:ext uri="{FF2B5EF4-FFF2-40B4-BE49-F238E27FC236}">
                <a16:creationId xmlns:a16="http://schemas.microsoft.com/office/drawing/2014/main" id="{9D58BDC0-5856-4EEB-94BB-E34120895971}"/>
              </a:ext>
            </a:extLst>
          </p:cNvPr>
          <p:cNvSpPr txBox="1"/>
          <p:nvPr/>
        </p:nvSpPr>
        <p:spPr>
          <a:xfrm>
            <a:off x="1722474" y="1967023"/>
            <a:ext cx="9080204" cy="3539430"/>
          </a:xfrm>
          <a:prstGeom prst="rect">
            <a:avLst/>
          </a:prstGeom>
          <a:noFill/>
        </p:spPr>
        <p:txBody>
          <a:bodyPr wrap="square" rtlCol="0">
            <a:spAutoFit/>
          </a:bodyPr>
          <a:lstStyle/>
          <a:p>
            <a:r>
              <a:rPr lang="en-AU" sz="2800" b="1" dirty="0"/>
              <a:t>Harvey Study:</a:t>
            </a:r>
          </a:p>
          <a:p>
            <a:pPr marL="742950" lvl="1" indent="-285750">
              <a:buFont typeface="Arial" panose="020B0604020202020204" pitchFamily="34" charset="0"/>
              <a:buChar char="•"/>
            </a:pPr>
            <a:r>
              <a:rPr lang="en-AU" sz="2800" dirty="0"/>
              <a:t>40,401 Ss residents of Norway</a:t>
            </a:r>
          </a:p>
          <a:p>
            <a:pPr marL="742950" lvl="1" indent="-285750">
              <a:buFont typeface="Arial" panose="020B0604020202020204" pitchFamily="34" charset="0"/>
              <a:buChar char="•"/>
            </a:pPr>
            <a:r>
              <a:rPr lang="en-AU" sz="2800" i="1" dirty="0"/>
              <a:t>Ex post facto </a:t>
            </a:r>
            <a:r>
              <a:rPr lang="en-AU" sz="2800" dirty="0"/>
              <a:t>study</a:t>
            </a:r>
          </a:p>
          <a:p>
            <a:pPr marL="742950" lvl="1" indent="-285750">
              <a:buFont typeface="Arial" panose="020B0604020202020204" pitchFamily="34" charset="0"/>
              <a:buChar char="•"/>
            </a:pPr>
            <a:r>
              <a:rPr lang="en-AU" sz="2800" dirty="0"/>
              <a:t>Questionnaire on exercise and activity, quantity, quality, intensity during free time. </a:t>
            </a:r>
          </a:p>
          <a:p>
            <a:pPr marL="742950" lvl="1" indent="-285750">
              <a:buFont typeface="Arial" panose="020B0604020202020204" pitchFamily="34" charset="0"/>
              <a:buChar char="•"/>
            </a:pPr>
            <a:r>
              <a:rPr lang="en-AU" sz="2800" dirty="0"/>
              <a:t>Mental health assessment, including depression</a:t>
            </a:r>
          </a:p>
          <a:p>
            <a:pPr marL="742950" lvl="1" indent="-285750">
              <a:buFont typeface="Arial" panose="020B0604020202020204" pitchFamily="34" charset="0"/>
              <a:buChar char="•"/>
            </a:pPr>
            <a:r>
              <a:rPr lang="en-AU" sz="2800" dirty="0"/>
              <a:t>Results: Inverse correlation: between physical activity and depressive symptoms.</a:t>
            </a:r>
          </a:p>
        </p:txBody>
      </p:sp>
    </p:spTree>
    <p:custDataLst>
      <p:tags r:id="rId1"/>
    </p:custDataLst>
    <p:extLst>
      <p:ext uri="{BB962C8B-B14F-4D97-AF65-F5344CB8AC3E}">
        <p14:creationId xmlns:p14="http://schemas.microsoft.com/office/powerpoint/2010/main" val="3005402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C9D3CFF-D29B-4BF2-84FF-3813AB0AF319}"/>
              </a:ext>
            </a:extLst>
          </p:cNvPr>
          <p:cNvSpPr>
            <a:spLocks noGrp="1" noChangeArrowheads="1"/>
          </p:cNvSpPr>
          <p:nvPr>
            <p:ph type="title"/>
          </p:nvPr>
        </p:nvSpPr>
        <p:spPr/>
        <p:txBody>
          <a:bodyPr>
            <a:normAutofit/>
          </a:bodyPr>
          <a:lstStyle/>
          <a:p>
            <a:pPr algn="ctr">
              <a:defRPr/>
            </a:pPr>
            <a:r>
              <a:rPr lang="en-AU" dirty="0">
                <a:solidFill>
                  <a:schemeClr val="tx2">
                    <a:satMod val="130000"/>
                  </a:schemeClr>
                </a:solidFill>
              </a:rPr>
              <a:t>Exercise and pleasant feeling states</a:t>
            </a:r>
          </a:p>
        </p:txBody>
      </p:sp>
      <p:sp>
        <p:nvSpPr>
          <p:cNvPr id="18435" name="Rectangle 3">
            <a:extLst>
              <a:ext uri="{FF2B5EF4-FFF2-40B4-BE49-F238E27FC236}">
                <a16:creationId xmlns:a16="http://schemas.microsoft.com/office/drawing/2014/main" id="{46DBE3B0-8052-4456-91A3-6E0D7B07C9A1}"/>
              </a:ext>
            </a:extLst>
          </p:cNvPr>
          <p:cNvSpPr>
            <a:spLocks noGrp="1" noChangeArrowheads="1"/>
          </p:cNvSpPr>
          <p:nvPr>
            <p:ph idx="1"/>
          </p:nvPr>
        </p:nvSpPr>
        <p:spPr/>
        <p:txBody>
          <a:bodyPr/>
          <a:lstStyle/>
          <a:p>
            <a:pPr marL="609600" indent="-609600">
              <a:buNone/>
            </a:pPr>
            <a:endParaRPr lang="en-US" altLang="en-US" b="1"/>
          </a:p>
        </p:txBody>
      </p:sp>
      <p:pic>
        <p:nvPicPr>
          <p:cNvPr id="18436" name="Picture 3">
            <a:extLst>
              <a:ext uri="{FF2B5EF4-FFF2-40B4-BE49-F238E27FC236}">
                <a16:creationId xmlns:a16="http://schemas.microsoft.com/office/drawing/2014/main" id="{AF1C64DB-8499-4EED-9F00-410222FC1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730" y="1559368"/>
            <a:ext cx="6553200"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26140632"/>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C9D3CFF-D29B-4BF2-84FF-3813AB0AF319}"/>
              </a:ext>
            </a:extLst>
          </p:cNvPr>
          <p:cNvSpPr>
            <a:spLocks noGrp="1" noChangeArrowheads="1"/>
          </p:cNvSpPr>
          <p:nvPr>
            <p:ph type="title"/>
          </p:nvPr>
        </p:nvSpPr>
        <p:spPr/>
        <p:txBody>
          <a:bodyPr>
            <a:normAutofit/>
          </a:bodyPr>
          <a:lstStyle/>
          <a:p>
            <a:pPr algn="ctr">
              <a:defRPr/>
            </a:pPr>
            <a:r>
              <a:rPr lang="en-AU" dirty="0">
                <a:solidFill>
                  <a:schemeClr val="tx2">
                    <a:satMod val="130000"/>
                  </a:schemeClr>
                </a:solidFill>
              </a:rPr>
              <a:t>Exercise and pleasant feeling states</a:t>
            </a:r>
            <a:endParaRPr lang="es-ES" dirty="0">
              <a:solidFill>
                <a:schemeClr val="tx2">
                  <a:satMod val="130000"/>
                </a:schemeClr>
              </a:solidFill>
            </a:endParaRPr>
          </a:p>
        </p:txBody>
      </p:sp>
      <p:sp>
        <p:nvSpPr>
          <p:cNvPr id="18435" name="Rectangle 3">
            <a:extLst>
              <a:ext uri="{FF2B5EF4-FFF2-40B4-BE49-F238E27FC236}">
                <a16:creationId xmlns:a16="http://schemas.microsoft.com/office/drawing/2014/main" id="{46DBE3B0-8052-4456-91A3-6E0D7B07C9A1}"/>
              </a:ext>
            </a:extLst>
          </p:cNvPr>
          <p:cNvSpPr>
            <a:spLocks noGrp="1" noChangeArrowheads="1"/>
          </p:cNvSpPr>
          <p:nvPr>
            <p:ph idx="1"/>
          </p:nvPr>
        </p:nvSpPr>
        <p:spPr>
          <a:xfrm>
            <a:off x="838200" y="1825625"/>
            <a:ext cx="10515600" cy="3952323"/>
          </a:xfrm>
        </p:spPr>
        <p:txBody>
          <a:bodyPr>
            <a:normAutofit/>
          </a:bodyPr>
          <a:lstStyle/>
          <a:p>
            <a:pPr marL="609600" indent="-609600">
              <a:buNone/>
            </a:pPr>
            <a:r>
              <a:rPr lang="en-AU" altLang="en-US" sz="3200" b="1" dirty="0"/>
              <a:t>Hyde Study:</a:t>
            </a:r>
          </a:p>
          <a:p>
            <a:pPr marL="742950" lvl="1" indent="-285750"/>
            <a:r>
              <a:rPr lang="en-AU" sz="3200" dirty="0"/>
              <a:t>190 university students</a:t>
            </a:r>
          </a:p>
          <a:p>
            <a:pPr marL="742950" lvl="1" indent="-285750"/>
            <a:r>
              <a:rPr lang="en-AU" sz="3200" dirty="0"/>
              <a:t>Daily habits during leisure time</a:t>
            </a:r>
          </a:p>
          <a:p>
            <a:pPr marL="742950" lvl="1" indent="-285750"/>
            <a:r>
              <a:rPr lang="en-AU" sz="3200" dirty="0"/>
              <a:t>Mental Health Tests</a:t>
            </a:r>
          </a:p>
          <a:p>
            <a:pPr marL="742950" lvl="1" indent="-285750"/>
            <a:r>
              <a:rPr lang="en-AU" sz="3200" dirty="0"/>
              <a:t>Results: </a:t>
            </a:r>
          </a:p>
          <a:p>
            <a:pPr marL="1200150" lvl="2" indent="-285750"/>
            <a:r>
              <a:rPr lang="en-AU" sz="2800" dirty="0"/>
              <a:t>Physically active – sig. higher level of pleasant feelings—the feel-good effect of exercise (the runner’s high).</a:t>
            </a:r>
          </a:p>
          <a:p>
            <a:pPr marL="1200150" lvl="2" indent="-285750"/>
            <a:r>
              <a:rPr lang="en-AU" sz="2800" dirty="0"/>
              <a:t>Physically active – better social interaction (external wellbeing)</a:t>
            </a:r>
            <a:endParaRPr lang="en-AU" altLang="en-US" sz="2400" b="1" dirty="0"/>
          </a:p>
          <a:p>
            <a:pPr marL="609600" indent="-609600">
              <a:buNone/>
            </a:pPr>
            <a:endParaRPr lang="en-AU" altLang="en-US" b="1" dirty="0"/>
          </a:p>
        </p:txBody>
      </p:sp>
    </p:spTree>
    <p:custDataLst>
      <p:tags r:id="rId1"/>
    </p:custDataLst>
    <p:extLst>
      <p:ext uri="{BB962C8B-B14F-4D97-AF65-F5344CB8AC3E}">
        <p14:creationId xmlns:p14="http://schemas.microsoft.com/office/powerpoint/2010/main" val="2053352346"/>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effectLst>
                  <a:outerShdw blurRad="38100" dist="38100" dir="2700000" algn="tl">
                    <a:srgbClr val="000000">
                      <a:alpha val="43137"/>
                    </a:srgbClr>
                  </a:outerShdw>
                </a:effectLst>
              </a:rPr>
              <a:t>Anxiety</a:t>
            </a: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
        <p:nvSpPr>
          <p:cNvPr id="4" name="Rectangle 3">
            <a:extLst>
              <a:ext uri="{FF2B5EF4-FFF2-40B4-BE49-F238E27FC236}">
                <a16:creationId xmlns:a16="http://schemas.microsoft.com/office/drawing/2014/main" id="{1D70B2E1-CFEF-4CC7-B85E-0C270994FBE0}"/>
              </a:ext>
            </a:extLst>
          </p:cNvPr>
          <p:cNvSpPr/>
          <p:nvPr/>
        </p:nvSpPr>
        <p:spPr>
          <a:xfrm>
            <a:off x="1236921" y="1825625"/>
            <a:ext cx="9654763" cy="4023217"/>
          </a:xfrm>
          <a:prstGeom prst="rect">
            <a:avLst/>
          </a:prstGeom>
        </p:spPr>
        <p:txBody>
          <a:bodyPr wrap="square">
            <a:spAutoFit/>
          </a:bodyPr>
          <a:lstStyle/>
          <a:p>
            <a:pPr>
              <a:lnSpc>
                <a:spcPct val="115000"/>
              </a:lnSpc>
            </a:pPr>
            <a:r>
              <a:rPr lang="en-AU" sz="3200" dirty="0">
                <a:latin typeface="Calibri" panose="020F0502020204030204" pitchFamily="34" charset="0"/>
                <a:ea typeface="Times New Roman" panose="02020603050405020304" pitchFamily="18" charset="0"/>
                <a:cs typeface="Times New Roman" panose="02020603050405020304" pitchFamily="18" charset="0"/>
              </a:rPr>
              <a:t>According to several studies…</a:t>
            </a:r>
          </a:p>
          <a:p>
            <a:pPr marL="285750" indent="-285750">
              <a:lnSpc>
                <a:spcPct val="115000"/>
              </a:lnSpc>
              <a:buFont typeface="Arial" panose="020B0604020202020204" pitchFamily="34" charset="0"/>
              <a:buChar char="•"/>
            </a:pPr>
            <a:r>
              <a:rPr lang="en-AU" sz="3200" dirty="0">
                <a:latin typeface="Calibri" panose="020F0502020204030204" pitchFamily="34" charset="0"/>
                <a:ea typeface="Times New Roman" panose="02020603050405020304" pitchFamily="18" charset="0"/>
                <a:cs typeface="Times New Roman" panose="02020603050405020304" pitchFamily="18" charset="0"/>
              </a:rPr>
              <a:t>Any person who leads a systematically active lifestyle have a reduced risk of 25% to suffer from anxiety when compared with sedentary persons.  </a:t>
            </a:r>
          </a:p>
          <a:p>
            <a:pPr marL="285750" indent="-285750">
              <a:lnSpc>
                <a:spcPct val="115000"/>
              </a:lnSpc>
              <a:buFont typeface="Arial" panose="020B0604020202020204" pitchFamily="34" charset="0"/>
              <a:buChar char="•"/>
            </a:pPr>
            <a:r>
              <a:rPr lang="en-AU" sz="3200" dirty="0">
                <a:latin typeface="Calibri" panose="020F0502020204030204" pitchFamily="34" charset="0"/>
                <a:ea typeface="Times New Roman" panose="02020603050405020304" pitchFamily="18" charset="0"/>
                <a:cs typeface="Times New Roman" panose="02020603050405020304" pitchFamily="18" charset="0"/>
              </a:rPr>
              <a:t>These days many psychotherapies are recommending physical exercise in addition to counselling in their treatment plans.  </a:t>
            </a:r>
            <a:endParaRPr lang="en-AU"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957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effectLst>
                  <a:outerShdw blurRad="38100" dist="38100" dir="2700000" algn="tl">
                    <a:srgbClr val="000000">
                      <a:alpha val="43137"/>
                    </a:srgbClr>
                  </a:outerShdw>
                </a:effectLst>
              </a:rPr>
              <a:t>Anxiety</a:t>
            </a: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
        <p:nvSpPr>
          <p:cNvPr id="4" name="Rectangle 3">
            <a:extLst>
              <a:ext uri="{FF2B5EF4-FFF2-40B4-BE49-F238E27FC236}">
                <a16:creationId xmlns:a16="http://schemas.microsoft.com/office/drawing/2014/main" id="{1D70B2E1-CFEF-4CC7-B85E-0C270994FBE0}"/>
              </a:ext>
            </a:extLst>
          </p:cNvPr>
          <p:cNvSpPr/>
          <p:nvPr/>
        </p:nvSpPr>
        <p:spPr>
          <a:xfrm>
            <a:off x="1236921" y="1690688"/>
            <a:ext cx="9718158" cy="4832092"/>
          </a:xfrm>
          <a:prstGeom prst="rect">
            <a:avLst/>
          </a:prstGeom>
        </p:spPr>
        <p:txBody>
          <a:bodyPr wrap="square">
            <a:spAutoFit/>
          </a:bodyPr>
          <a:lstStyle/>
          <a:p>
            <a:pPr lvl="0"/>
            <a:r>
              <a:rPr lang="en-GB" sz="2800" b="1" dirty="0"/>
              <a:t>How does physical activity help people experiencing anxiety?</a:t>
            </a:r>
          </a:p>
          <a:p>
            <a:pPr marL="285750" lvl="0" indent="-285750">
              <a:buFont typeface="Arial" panose="020B0604020202020204" pitchFamily="34" charset="0"/>
              <a:buChar char="•"/>
            </a:pPr>
            <a:r>
              <a:rPr lang="en-GB" sz="2800" dirty="0"/>
              <a:t>PE channels pent up energy out of the organism. </a:t>
            </a:r>
          </a:p>
          <a:p>
            <a:pPr marL="285750" lvl="0" indent="-285750">
              <a:buFont typeface="Arial" panose="020B0604020202020204" pitchFamily="34" charset="0"/>
              <a:buChar char="•"/>
            </a:pPr>
            <a:r>
              <a:rPr lang="en-GB" sz="2800" dirty="0"/>
              <a:t>Anxious persons experience heart beat, sweat, etc and they learn that symptoms are not necessarily associated with panic attack.  </a:t>
            </a:r>
          </a:p>
          <a:p>
            <a:pPr marL="285750" lvl="0" indent="-285750">
              <a:buFont typeface="Arial" panose="020B0604020202020204" pitchFamily="34" charset="0"/>
              <a:buChar char="•"/>
            </a:pPr>
            <a:r>
              <a:rPr lang="en-GB" sz="2800" dirty="0"/>
              <a:t>Workouts stimulate </a:t>
            </a:r>
            <a:r>
              <a:rPr lang="en-GB" sz="2800" b="1" dirty="0"/>
              <a:t>tryptophan </a:t>
            </a:r>
            <a:r>
              <a:rPr lang="en-GB" sz="2800" dirty="0"/>
              <a:t>secretion. Tryptophan is an essential amino acid that elevates serotonin levels.  Both of these chemicals provide physical and psychological wellbeing.</a:t>
            </a:r>
          </a:p>
          <a:p>
            <a:pPr marL="285750" indent="-285750">
              <a:buFont typeface="Arial" panose="020B0604020202020204" pitchFamily="34" charset="0"/>
              <a:buChar char="•"/>
            </a:pPr>
            <a:r>
              <a:rPr lang="en-GB" sz="2800" dirty="0"/>
              <a:t>PE favours the secretion of </a:t>
            </a:r>
            <a:r>
              <a:rPr lang="en-GB" sz="2800" b="1" dirty="0"/>
              <a:t>gamma-aminobutyric acid </a:t>
            </a:r>
            <a:r>
              <a:rPr lang="en-GB" sz="2800" dirty="0"/>
              <a:t>(GABA), the principal neurotransmitter that inhibits anxiety.  This is the way anxiolytic medicine works.      </a:t>
            </a:r>
          </a:p>
        </p:txBody>
      </p:sp>
    </p:spTree>
    <p:extLst>
      <p:ext uri="{BB962C8B-B14F-4D97-AF65-F5344CB8AC3E}">
        <p14:creationId xmlns:p14="http://schemas.microsoft.com/office/powerpoint/2010/main" val="80113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7A8F6E-97CE-4456-98E3-34C1AC80C05C}"/>
              </a:ext>
            </a:extLst>
          </p:cNvPr>
          <p:cNvSpPr>
            <a:spLocks noGrp="1"/>
          </p:cNvSpPr>
          <p:nvPr>
            <p:ph type="title"/>
          </p:nvPr>
        </p:nvSpPr>
        <p:spPr>
          <a:xfrm>
            <a:off x="838200" y="963877"/>
            <a:ext cx="3494362" cy="4930246"/>
          </a:xfrm>
        </p:spPr>
        <p:txBody>
          <a:bodyPr rtlCol="0">
            <a:normAutofit/>
          </a:bodyPr>
          <a:lstStyle/>
          <a:p>
            <a:pPr algn="r">
              <a:defRPr/>
            </a:pPr>
            <a:r>
              <a:rPr lang="en-GB" dirty="0">
                <a:solidFill>
                  <a:schemeClr val="accent1"/>
                </a:solidFill>
              </a:rPr>
              <a:t>Personal Introduction</a:t>
            </a:r>
          </a:p>
        </p:txBody>
      </p:sp>
      <p:sp>
        <p:nvSpPr>
          <p:cNvPr id="3" name="Content Placeholder 2">
            <a:extLst>
              <a:ext uri="{FF2B5EF4-FFF2-40B4-BE49-F238E27FC236}">
                <a16:creationId xmlns:a16="http://schemas.microsoft.com/office/drawing/2014/main" id="{19C5162E-3BF1-4D7E-88C5-718336816B02}"/>
              </a:ext>
            </a:extLst>
          </p:cNvPr>
          <p:cNvSpPr>
            <a:spLocks noGrp="1"/>
          </p:cNvSpPr>
          <p:nvPr>
            <p:ph idx="1"/>
          </p:nvPr>
        </p:nvSpPr>
        <p:spPr>
          <a:xfrm>
            <a:off x="5376108" y="659567"/>
            <a:ext cx="6377769" cy="5878393"/>
          </a:xfrm>
        </p:spPr>
        <p:txBody>
          <a:bodyPr rtlCol="0" anchor="ctr">
            <a:normAutofit/>
          </a:bodyPr>
          <a:lstStyle/>
          <a:p>
            <a:pPr marL="0" indent="0">
              <a:buNone/>
              <a:defRPr/>
            </a:pPr>
            <a:r>
              <a:rPr lang="en-GB" sz="3200" dirty="0"/>
              <a:t>I have lived and worked for more than five years in each of the following:</a:t>
            </a:r>
          </a:p>
          <a:p>
            <a:pPr marL="885825" lvl="2" indent="0">
              <a:buNone/>
              <a:defRPr/>
            </a:pPr>
            <a:endParaRPr lang="en-GB" sz="3200" dirty="0"/>
          </a:p>
          <a:p>
            <a:pPr lvl="2" indent="-257175">
              <a:defRPr/>
            </a:pPr>
            <a:r>
              <a:rPr lang="en-GB" sz="3200" dirty="0"/>
              <a:t>Madrid, Spain</a:t>
            </a:r>
          </a:p>
          <a:p>
            <a:pPr lvl="2" indent="-257175">
              <a:defRPr/>
            </a:pPr>
            <a:r>
              <a:rPr lang="en-GB" sz="3200" dirty="0"/>
              <a:t>Sagunto, Spain</a:t>
            </a:r>
          </a:p>
          <a:p>
            <a:pPr lvl="2" indent="-257175">
              <a:defRPr/>
            </a:pPr>
            <a:r>
              <a:rPr lang="en-GB" sz="3200" dirty="0"/>
              <a:t>Bracknell, UK</a:t>
            </a:r>
          </a:p>
          <a:p>
            <a:pPr lvl="2" indent="-257175">
              <a:defRPr/>
            </a:pPr>
            <a:r>
              <a:rPr lang="en-GB" sz="3200" dirty="0"/>
              <a:t>Cavite, Filipinas</a:t>
            </a:r>
          </a:p>
          <a:p>
            <a:pPr lvl="2" indent="-257175">
              <a:defRPr/>
            </a:pPr>
            <a:r>
              <a:rPr lang="en-GB" sz="3200" dirty="0"/>
              <a:t>Washington, USA</a:t>
            </a:r>
          </a:p>
          <a:p>
            <a:pPr lvl="2" indent="-257175">
              <a:defRPr/>
            </a:pPr>
            <a:r>
              <a:rPr lang="en-GB" sz="3200" dirty="0"/>
              <a:t>Maryland, USA</a:t>
            </a:r>
          </a:p>
          <a:p>
            <a:pPr marL="0" indent="0">
              <a:buNone/>
              <a:defRPr/>
            </a:pPr>
            <a:endParaRPr lang="en-GB" sz="3200" dirty="0"/>
          </a:p>
        </p:txBody>
      </p:sp>
    </p:spTree>
    <p:custDataLst>
      <p:tags r:id="rId1"/>
    </p:custDataLst>
    <p:extLst>
      <p:ext uri="{BB962C8B-B14F-4D97-AF65-F5344CB8AC3E}">
        <p14:creationId xmlns:p14="http://schemas.microsoft.com/office/powerpoint/2010/main" val="4176452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EDBD9D0-BDB9-4759-AF82-C615C1EDD5AD}"/>
              </a:ext>
            </a:extLst>
          </p:cNvPr>
          <p:cNvPicPr>
            <a:picLocks noChangeAspect="1"/>
          </p:cNvPicPr>
          <p:nvPr/>
        </p:nvPicPr>
        <p:blipFill rotWithShape="1">
          <a:blip r:embed="rId3"/>
          <a:srcRect b="1744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AU" b="1" dirty="0">
                <a:effectLst>
                  <a:outerShdw blurRad="38100" dist="38100" dir="2700000" algn="tl">
                    <a:srgbClr val="000000">
                      <a:alpha val="43137"/>
                    </a:srgbClr>
                  </a:outerShdw>
                </a:effectLst>
              </a:rPr>
              <a:t>Anxiety</a:t>
            </a:r>
          </a:p>
        </p:txBody>
      </p:sp>
      <p:sp>
        <p:nvSpPr>
          <p:cNvPr id="3" name="Content Placeholder 2"/>
          <p:cNvSpPr>
            <a:spLocks noGrp="1"/>
          </p:cNvSpPr>
          <p:nvPr>
            <p:ph idx="1"/>
          </p:nvPr>
        </p:nvSpPr>
        <p:spPr>
          <a:xfrm>
            <a:off x="655321" y="2575034"/>
            <a:ext cx="5120113" cy="3462228"/>
          </a:xfrm>
        </p:spPr>
        <p:txBody>
          <a:bodyPr>
            <a:normAutofit/>
          </a:bodyPr>
          <a:lstStyle/>
          <a:p>
            <a:pPr marL="0" indent="0">
              <a:buNone/>
            </a:pPr>
            <a:endParaRPr lang="es-ES" sz="1800"/>
          </a:p>
          <a:p>
            <a:pPr marL="0" indent="0">
              <a:buNone/>
            </a:pPr>
            <a:endParaRPr lang="en-US" sz="1800"/>
          </a:p>
        </p:txBody>
      </p:sp>
      <p:sp>
        <p:nvSpPr>
          <p:cNvPr id="4" name="Rectangle 3">
            <a:extLst>
              <a:ext uri="{FF2B5EF4-FFF2-40B4-BE49-F238E27FC236}">
                <a16:creationId xmlns:a16="http://schemas.microsoft.com/office/drawing/2014/main" id="{1D70B2E1-CFEF-4CC7-B85E-0C270994FBE0}"/>
              </a:ext>
            </a:extLst>
          </p:cNvPr>
          <p:cNvSpPr/>
          <p:nvPr/>
        </p:nvSpPr>
        <p:spPr>
          <a:xfrm>
            <a:off x="532906" y="2621071"/>
            <a:ext cx="5364942" cy="3708708"/>
          </a:xfrm>
          <a:prstGeom prst="rect">
            <a:avLst/>
          </a:prstGeom>
        </p:spPr>
        <p:txBody>
          <a:bodyPr wrap="square">
            <a:spAutoFit/>
          </a:bodyPr>
          <a:lstStyle/>
          <a:p>
            <a:pPr>
              <a:spcAft>
                <a:spcPts val="600"/>
              </a:spcAft>
            </a:pPr>
            <a:r>
              <a:rPr lang="en-AU" sz="2200" dirty="0"/>
              <a:t>Canadian study (Blacklock et al., 2010) performed a trial with 50 women, 25 of them breast cancer survivors; the remaining 25 without diagnosis. </a:t>
            </a:r>
          </a:p>
          <a:p>
            <a:pPr marL="285750" indent="-285750">
              <a:spcAft>
                <a:spcPts val="600"/>
              </a:spcAft>
              <a:buFont typeface="Arial" panose="020B0604020202020204" pitchFamily="34" charset="0"/>
              <a:buChar char="•"/>
            </a:pPr>
            <a:r>
              <a:rPr lang="en-AU" sz="2200" dirty="0"/>
              <a:t>Physical exercise (20 min pedalling, moderate and intense)</a:t>
            </a:r>
          </a:p>
          <a:p>
            <a:pPr marL="285750" indent="-285750">
              <a:spcAft>
                <a:spcPts val="600"/>
              </a:spcAft>
              <a:buFont typeface="Arial" panose="020B0604020202020204" pitchFamily="34" charset="0"/>
              <a:buChar char="•"/>
            </a:pPr>
            <a:r>
              <a:rPr lang="en-AU" sz="2200" dirty="0"/>
              <a:t>Anxiety assessed: tests before and after the intervention. </a:t>
            </a:r>
          </a:p>
          <a:p>
            <a:pPr marL="285750" indent="-285750">
              <a:spcAft>
                <a:spcPts val="600"/>
              </a:spcAft>
              <a:buFont typeface="Arial" panose="020B0604020202020204" pitchFamily="34" charset="0"/>
              <a:buChar char="•"/>
            </a:pPr>
            <a:r>
              <a:rPr lang="en-AU" sz="2200" dirty="0"/>
              <a:t>Both groups significantly lowered their level of anxiety.</a:t>
            </a:r>
          </a:p>
        </p:txBody>
      </p:sp>
    </p:spTree>
    <p:extLst>
      <p:ext uri="{BB962C8B-B14F-4D97-AF65-F5344CB8AC3E}">
        <p14:creationId xmlns:p14="http://schemas.microsoft.com/office/powerpoint/2010/main" val="1150302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452AC6E-22DD-4139-A5E2-6141A3C4BB44}"/>
              </a:ext>
            </a:extLst>
          </p:cNvPr>
          <p:cNvSpPr>
            <a:spLocks noGrp="1" noChangeArrowheads="1"/>
          </p:cNvSpPr>
          <p:nvPr>
            <p:ph type="title"/>
          </p:nvPr>
        </p:nvSpPr>
        <p:spPr>
          <a:xfrm>
            <a:off x="2050026" y="228600"/>
            <a:ext cx="8344924" cy="1143000"/>
          </a:xfrm>
        </p:spPr>
        <p:txBody>
          <a:bodyPr>
            <a:normAutofit/>
          </a:bodyPr>
          <a:lstStyle/>
          <a:p>
            <a:pPr>
              <a:defRPr/>
            </a:pPr>
            <a:r>
              <a:rPr lang="en-AU" dirty="0">
                <a:solidFill>
                  <a:schemeClr val="tx2">
                    <a:satMod val="130000"/>
                  </a:schemeClr>
                </a:solidFill>
              </a:rPr>
              <a:t>For how long does it last?</a:t>
            </a:r>
          </a:p>
        </p:txBody>
      </p:sp>
      <p:sp>
        <p:nvSpPr>
          <p:cNvPr id="20483" name="Rectangle 3">
            <a:extLst>
              <a:ext uri="{FF2B5EF4-FFF2-40B4-BE49-F238E27FC236}">
                <a16:creationId xmlns:a16="http://schemas.microsoft.com/office/drawing/2014/main" id="{7BA7FD76-D966-4A72-B074-225EB460E572}"/>
              </a:ext>
            </a:extLst>
          </p:cNvPr>
          <p:cNvSpPr>
            <a:spLocks noGrp="1" noChangeArrowheads="1"/>
          </p:cNvSpPr>
          <p:nvPr>
            <p:ph idx="1"/>
          </p:nvPr>
        </p:nvSpPr>
        <p:spPr/>
        <p:txBody>
          <a:bodyPr/>
          <a:lstStyle/>
          <a:p>
            <a:pPr marL="609600" indent="-609600">
              <a:buNone/>
            </a:pPr>
            <a:endParaRPr lang="en-US" altLang="en-US" b="1"/>
          </a:p>
        </p:txBody>
      </p:sp>
      <p:pic>
        <p:nvPicPr>
          <p:cNvPr id="20484" name="Picture 2">
            <a:extLst>
              <a:ext uri="{FF2B5EF4-FFF2-40B4-BE49-F238E27FC236}">
                <a16:creationId xmlns:a16="http://schemas.microsoft.com/office/drawing/2014/main" id="{AF073442-B8FE-45B7-B17E-C7362F46F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1371600"/>
            <a:ext cx="7696200" cy="588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19810684"/>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effectLst>
                  <a:outerShdw blurRad="38100" dist="38100" dir="2700000" algn="tl">
                    <a:srgbClr val="000000">
                      <a:alpha val="43137"/>
                    </a:srgbClr>
                  </a:outerShdw>
                </a:effectLst>
              </a:rPr>
              <a:t>Anxiety</a:t>
            </a: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
        <p:nvSpPr>
          <p:cNvPr id="4" name="Rectangle 3">
            <a:extLst>
              <a:ext uri="{FF2B5EF4-FFF2-40B4-BE49-F238E27FC236}">
                <a16:creationId xmlns:a16="http://schemas.microsoft.com/office/drawing/2014/main" id="{1D70B2E1-CFEF-4CC7-B85E-0C270994FBE0}"/>
              </a:ext>
            </a:extLst>
          </p:cNvPr>
          <p:cNvSpPr/>
          <p:nvPr/>
        </p:nvSpPr>
        <p:spPr>
          <a:xfrm>
            <a:off x="1236921" y="1690688"/>
            <a:ext cx="9588395" cy="4708981"/>
          </a:xfrm>
          <a:prstGeom prst="rect">
            <a:avLst/>
          </a:prstGeom>
        </p:spPr>
        <p:txBody>
          <a:bodyPr wrap="square">
            <a:spAutoFit/>
          </a:bodyPr>
          <a:lstStyle/>
          <a:p>
            <a:pPr lvl="0"/>
            <a:r>
              <a:rPr lang="en-AU" sz="3000" b="1" dirty="0"/>
              <a:t>Yohannes Study:</a:t>
            </a:r>
          </a:p>
          <a:p>
            <a:pPr marL="285750" lvl="0" indent="-285750">
              <a:buFont typeface="Arial" panose="020B0604020202020204" pitchFamily="34" charset="0"/>
              <a:buChar char="•"/>
            </a:pPr>
            <a:r>
              <a:rPr lang="en-AU" sz="3000" dirty="0"/>
              <a:t>Cardiac patients (N=147), average age = 61.8</a:t>
            </a:r>
          </a:p>
          <a:p>
            <a:pPr marL="285750" lvl="0" indent="-285750">
              <a:buFont typeface="Arial" panose="020B0604020202020204" pitchFamily="34" charset="0"/>
              <a:buChar char="•"/>
            </a:pPr>
            <a:r>
              <a:rPr lang="en-AU" sz="3000" dirty="0"/>
              <a:t>6-week exercise programme</a:t>
            </a:r>
          </a:p>
          <a:p>
            <a:pPr marL="285750" lvl="0" indent="-285750">
              <a:buFont typeface="Arial" panose="020B0604020202020204" pitchFamily="34" charset="0"/>
              <a:buChar char="•"/>
            </a:pPr>
            <a:r>
              <a:rPr lang="en-AU" sz="3000" dirty="0"/>
              <a:t>Assessment of anxiety (and depression)…</a:t>
            </a:r>
          </a:p>
          <a:p>
            <a:pPr marL="742950" lvl="1" indent="-285750">
              <a:buFont typeface="Arial" panose="020B0604020202020204" pitchFamily="34" charset="0"/>
              <a:buChar char="•"/>
            </a:pPr>
            <a:r>
              <a:rPr lang="en-AU" sz="3000" dirty="0"/>
              <a:t>At the end of programme</a:t>
            </a:r>
          </a:p>
          <a:p>
            <a:pPr marL="742950" lvl="1" indent="-285750">
              <a:buFont typeface="Arial" panose="020B0604020202020204" pitchFamily="34" charset="0"/>
              <a:buChar char="•"/>
            </a:pPr>
            <a:r>
              <a:rPr lang="en-AU" sz="3000" dirty="0"/>
              <a:t>6 months later</a:t>
            </a:r>
          </a:p>
          <a:p>
            <a:pPr marL="742950" lvl="1" indent="-285750">
              <a:buFont typeface="Arial" panose="020B0604020202020204" pitchFamily="34" charset="0"/>
              <a:buChar char="•"/>
            </a:pPr>
            <a:r>
              <a:rPr lang="en-AU" sz="3000" dirty="0"/>
              <a:t>12 months later</a:t>
            </a:r>
          </a:p>
          <a:p>
            <a:pPr marL="285750" lvl="0" indent="-285750">
              <a:buFont typeface="Arial" panose="020B0604020202020204" pitchFamily="34" charset="0"/>
              <a:buChar char="•"/>
            </a:pPr>
            <a:r>
              <a:rPr lang="en-AU" sz="3000" dirty="0"/>
              <a:t>Anxiety and depression reduced significantly after the programme.</a:t>
            </a:r>
          </a:p>
          <a:p>
            <a:pPr marL="285750" lvl="0" indent="-285750">
              <a:buFont typeface="Arial" panose="020B0604020202020204" pitchFamily="34" charset="0"/>
              <a:buChar char="•"/>
            </a:pPr>
            <a:r>
              <a:rPr lang="en-AU" sz="3000" dirty="0"/>
              <a:t>Benefits continued to be present at </a:t>
            </a:r>
            <a:r>
              <a:rPr lang="en-AU" sz="3000" b="1" dirty="0"/>
              <a:t>6 and at 12 months   </a:t>
            </a:r>
          </a:p>
        </p:txBody>
      </p:sp>
    </p:spTree>
    <p:extLst>
      <p:ext uri="{BB962C8B-B14F-4D97-AF65-F5344CB8AC3E}">
        <p14:creationId xmlns:p14="http://schemas.microsoft.com/office/powerpoint/2010/main" val="388192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effectLst>
                  <a:outerShdw blurRad="38100" dist="38100" dir="2700000" algn="tl">
                    <a:srgbClr val="000000">
                      <a:alpha val="43137"/>
                    </a:srgbClr>
                  </a:outerShdw>
                </a:effectLst>
              </a:rPr>
              <a:t>Stress</a:t>
            </a: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
        <p:nvSpPr>
          <p:cNvPr id="5" name="Rectangle 4">
            <a:extLst>
              <a:ext uri="{FF2B5EF4-FFF2-40B4-BE49-F238E27FC236}">
                <a16:creationId xmlns:a16="http://schemas.microsoft.com/office/drawing/2014/main" id="{5E1CA833-A967-4CC1-8B58-6DC2ACA4DBBE}"/>
              </a:ext>
            </a:extLst>
          </p:cNvPr>
          <p:cNvSpPr/>
          <p:nvPr/>
        </p:nvSpPr>
        <p:spPr>
          <a:xfrm>
            <a:off x="1041990" y="1538546"/>
            <a:ext cx="10600661" cy="4881016"/>
          </a:xfrm>
          <a:prstGeom prst="rect">
            <a:avLst/>
          </a:prstGeom>
        </p:spPr>
        <p:txBody>
          <a:bodyPr wrap="square">
            <a:spAutoFit/>
          </a:bodyPr>
          <a:lstStyle/>
          <a:p>
            <a:pPr>
              <a:lnSpc>
                <a:spcPct val="115000"/>
              </a:lnSpc>
            </a:pPr>
            <a:r>
              <a:rPr lang="en-AU" sz="2800" b="1" dirty="0">
                <a:latin typeface="Calibri" panose="020F0502020204030204" pitchFamily="34" charset="0"/>
                <a:ea typeface="Times New Roman" panose="02020603050405020304" pitchFamily="18" charset="0"/>
                <a:cs typeface="Times New Roman" panose="02020603050405020304" pitchFamily="18" charset="0"/>
              </a:rPr>
              <a:t>Stress Mechanism </a:t>
            </a:r>
            <a:endParaRPr lang="en-AU"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Times New Roman" panose="02020603050405020304" pitchFamily="18" charset="0"/>
              </a:rPr>
              <a:t>Stress causes a notable organic commotion  </a:t>
            </a:r>
          </a:p>
          <a:p>
            <a:pPr marL="285750" indent="-285750">
              <a:lnSpc>
                <a:spcPct val="115000"/>
              </a:lnSpc>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Times New Roman" panose="02020603050405020304" pitchFamily="18" charset="0"/>
              </a:rPr>
              <a:t>The adrenal glands secrete hormones (norepinephrine, adrenalin, epinephrine, cortisol…). They cause palpitations, high blood pressure, rapid breathing, sweat, etc.…  </a:t>
            </a:r>
          </a:p>
          <a:p>
            <a:pPr marL="285750" indent="-285750">
              <a:lnSpc>
                <a:spcPct val="115000"/>
              </a:lnSpc>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Times New Roman" panose="02020603050405020304" pitchFamily="18" charset="0"/>
              </a:rPr>
              <a:t>The amygdala stimulates the hippocampus (memory centre), which in interaction with the cerebral cortex decides on the magnitude of the organic alarm that is necessary to face the threat.</a:t>
            </a:r>
          </a:p>
          <a:p>
            <a:pPr>
              <a:lnSpc>
                <a:spcPct val="115000"/>
              </a:lnSpc>
            </a:pPr>
            <a:r>
              <a:rPr lang="en-AU" sz="2800" b="1" dirty="0">
                <a:latin typeface="Calibri" panose="020F0502020204030204" pitchFamily="34" charset="0"/>
                <a:cs typeface="Times New Roman" panose="02020603050405020304" pitchFamily="18" charset="0"/>
              </a:rPr>
              <a:t>What does exercise do? </a:t>
            </a:r>
          </a:p>
          <a:p>
            <a:pPr marL="285750" indent="-285750">
              <a:lnSpc>
                <a:spcPct val="115000"/>
              </a:lnSpc>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Times New Roman" panose="02020603050405020304" pitchFamily="18" charset="0"/>
              </a:rPr>
              <a:t>Physical exercise lets the raised energy (due to the fight-or-flight reaction) out and the state of alarm ceases.   </a:t>
            </a:r>
            <a:endParaRPr lang="en-AU"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39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5400" b="1" dirty="0">
                <a:effectLst>
                  <a:outerShdw blurRad="38100" dist="38100" dir="2700000" algn="tl">
                    <a:srgbClr val="000000">
                      <a:alpha val="43137"/>
                    </a:srgbClr>
                  </a:outerShdw>
                </a:effectLst>
              </a:rPr>
              <a:t>Stress</a:t>
            </a: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
        <p:nvSpPr>
          <p:cNvPr id="5" name="Rectangle 4">
            <a:extLst>
              <a:ext uri="{FF2B5EF4-FFF2-40B4-BE49-F238E27FC236}">
                <a16:creationId xmlns:a16="http://schemas.microsoft.com/office/drawing/2014/main" id="{5E1CA833-A967-4CC1-8B58-6DC2ACA4DBBE}"/>
              </a:ext>
            </a:extLst>
          </p:cNvPr>
          <p:cNvSpPr/>
          <p:nvPr/>
        </p:nvSpPr>
        <p:spPr>
          <a:xfrm>
            <a:off x="1403497" y="1825625"/>
            <a:ext cx="10090299" cy="4593693"/>
          </a:xfrm>
          <a:prstGeom prst="rect">
            <a:avLst/>
          </a:prstGeom>
        </p:spPr>
        <p:txBody>
          <a:bodyPr wrap="square">
            <a:spAutoFit/>
          </a:bodyPr>
          <a:lstStyle/>
          <a:p>
            <a:pPr>
              <a:lnSpc>
                <a:spcPct val="115000"/>
              </a:lnSpc>
            </a:pPr>
            <a:r>
              <a:rPr lang="en-AU" sz="3200" b="1" dirty="0">
                <a:latin typeface="Calibri" panose="020F0502020204030204" pitchFamily="34" charset="0"/>
                <a:cs typeface="Times New Roman" panose="02020603050405020304" pitchFamily="18" charset="0"/>
              </a:rPr>
              <a:t>How else does exercise help?</a:t>
            </a:r>
          </a:p>
          <a:p>
            <a:pPr marL="285750" indent="-285750">
              <a:lnSpc>
                <a:spcPct val="115000"/>
              </a:lnSpc>
              <a:buFont typeface="Arial" panose="020B0604020202020204" pitchFamily="34" charset="0"/>
              <a:buChar char="•"/>
            </a:pPr>
            <a:r>
              <a:rPr lang="en-AU" sz="2800" dirty="0">
                <a:latin typeface="Calibri" panose="020F0502020204030204" pitchFamily="34" charset="0"/>
                <a:ea typeface="Times New Roman" panose="02020603050405020304" pitchFamily="18" charset="0"/>
                <a:cs typeface="Times New Roman" panose="02020603050405020304" pitchFamily="18" charset="0"/>
              </a:rPr>
              <a:t>PE pumps people’s endorphins (the runner’s high)</a:t>
            </a:r>
          </a:p>
          <a:p>
            <a:pPr marL="285750" indent="-285750">
              <a:lnSpc>
                <a:spcPct val="115000"/>
              </a:lnSpc>
              <a:buFont typeface="Arial" panose="020B0604020202020204" pitchFamily="34" charset="0"/>
              <a:buChar char="•"/>
            </a:pPr>
            <a:r>
              <a:rPr lang="en-AU" sz="2800" dirty="0">
                <a:latin typeface="Calibri" panose="020F0502020204030204" pitchFamily="34" charset="0"/>
                <a:ea typeface="Times New Roman" panose="02020603050405020304" pitchFamily="18" charset="0"/>
                <a:cs typeface="Times New Roman" panose="02020603050405020304" pitchFamily="18" charset="0"/>
              </a:rPr>
              <a:t>Achieves balance in the adrenal activity, making the production and secretion adaptable and with the right amount of stress.</a:t>
            </a:r>
          </a:p>
          <a:p>
            <a:pPr marL="285750" indent="-285750">
              <a:lnSpc>
                <a:spcPct val="115000"/>
              </a:lnSpc>
              <a:buFont typeface="Arial" panose="020B0604020202020204" pitchFamily="34" charset="0"/>
              <a:buChar char="•"/>
            </a:pPr>
            <a:r>
              <a:rPr lang="en-AU" sz="2800" dirty="0">
                <a:latin typeface="Calibri" panose="020F0502020204030204" pitchFamily="34" charset="0"/>
                <a:ea typeface="Times New Roman" panose="02020603050405020304" pitchFamily="18" charset="0"/>
                <a:cs typeface="Times New Roman" panose="02020603050405020304" pitchFamily="18" charset="0"/>
              </a:rPr>
              <a:t>Exercise facilitates the production of norepinephrine, calming the stress response and improving the communication between systems: cardiovascular, respiratory, renal and musculoskeletal.  </a:t>
            </a:r>
          </a:p>
          <a:p>
            <a:pPr marL="285750" indent="-285750">
              <a:lnSpc>
                <a:spcPct val="115000"/>
              </a:lnSpc>
              <a:buFont typeface="Arial" panose="020B0604020202020204" pitchFamily="34" charset="0"/>
              <a:buChar char="•"/>
            </a:pPr>
            <a:r>
              <a:rPr lang="en-AU" sz="2800" dirty="0">
                <a:latin typeface="Calibri" panose="020F0502020204030204" pitchFamily="34" charset="0"/>
                <a:ea typeface="Times New Roman" panose="02020603050405020304" pitchFamily="18" charset="0"/>
                <a:cs typeface="Times New Roman" panose="02020603050405020304" pitchFamily="18" charset="0"/>
              </a:rPr>
              <a:t>The deep breathing caused by exercise favours a relaxing organic response.</a:t>
            </a:r>
            <a:endParaRPr lang="en-A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983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4AD4F6-AF8F-4AE2-AB97-CD8059B53FD4}"/>
              </a:ext>
            </a:extLst>
          </p:cNvPr>
          <p:cNvSpPr>
            <a:spLocks noGrp="1" noChangeArrowheads="1"/>
          </p:cNvSpPr>
          <p:nvPr>
            <p:ph type="title"/>
          </p:nvPr>
        </p:nvSpPr>
        <p:spPr/>
        <p:txBody>
          <a:bodyPr/>
          <a:lstStyle/>
          <a:p>
            <a:pPr algn="ctr">
              <a:defRPr/>
            </a:pPr>
            <a:r>
              <a:rPr lang="en-AU" dirty="0">
                <a:solidFill>
                  <a:schemeClr val="tx2">
                    <a:satMod val="130000"/>
                  </a:schemeClr>
                </a:solidFill>
              </a:rPr>
              <a:t>Stress</a:t>
            </a:r>
          </a:p>
        </p:txBody>
      </p:sp>
      <p:sp>
        <p:nvSpPr>
          <p:cNvPr id="21507" name="Rectangle 3">
            <a:extLst>
              <a:ext uri="{FF2B5EF4-FFF2-40B4-BE49-F238E27FC236}">
                <a16:creationId xmlns:a16="http://schemas.microsoft.com/office/drawing/2014/main" id="{12FB6DD7-02B2-4689-8697-D60848A543E4}"/>
              </a:ext>
            </a:extLst>
          </p:cNvPr>
          <p:cNvSpPr>
            <a:spLocks noGrp="1" noChangeArrowheads="1"/>
          </p:cNvSpPr>
          <p:nvPr>
            <p:ph idx="1"/>
          </p:nvPr>
        </p:nvSpPr>
        <p:spPr/>
        <p:txBody>
          <a:bodyPr/>
          <a:lstStyle/>
          <a:p>
            <a:pPr marL="609600" indent="-609600">
              <a:buNone/>
            </a:pPr>
            <a:endParaRPr lang="en-US" altLang="en-US" b="1"/>
          </a:p>
        </p:txBody>
      </p:sp>
      <p:pic>
        <p:nvPicPr>
          <p:cNvPr id="21508" name="Picture 2">
            <a:extLst>
              <a:ext uri="{FF2B5EF4-FFF2-40B4-BE49-F238E27FC236}">
                <a16:creationId xmlns:a16="http://schemas.microsoft.com/office/drawing/2014/main" id="{0FEC0EB8-595C-40E0-987D-9A7DCB2AF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13" y="1219200"/>
            <a:ext cx="7950200" cy="761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23564093"/>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effectLst>
                  <a:outerShdw blurRad="38100" dist="38100" dir="2700000" algn="tl">
                    <a:srgbClr val="000000">
                      <a:alpha val="43137"/>
                    </a:srgbClr>
                  </a:outerShdw>
                </a:effectLst>
              </a:rPr>
              <a:t>Stress</a:t>
            </a: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
        <p:nvSpPr>
          <p:cNvPr id="4" name="Rectangle 3">
            <a:extLst>
              <a:ext uri="{FF2B5EF4-FFF2-40B4-BE49-F238E27FC236}">
                <a16:creationId xmlns:a16="http://schemas.microsoft.com/office/drawing/2014/main" id="{456DBAED-32EC-4906-A077-F04E15581FA7}"/>
              </a:ext>
            </a:extLst>
          </p:cNvPr>
          <p:cNvSpPr/>
          <p:nvPr/>
        </p:nvSpPr>
        <p:spPr>
          <a:xfrm>
            <a:off x="1180215" y="1475242"/>
            <a:ext cx="10377376" cy="5358583"/>
          </a:xfrm>
          <a:prstGeom prst="rect">
            <a:avLst/>
          </a:prstGeom>
        </p:spPr>
        <p:txBody>
          <a:bodyPr wrap="square">
            <a:spAutoFit/>
          </a:bodyPr>
          <a:lstStyle/>
          <a:p>
            <a:pPr>
              <a:lnSpc>
                <a:spcPct val="115000"/>
              </a:lnSpc>
              <a:spcAft>
                <a:spcPts val="1000"/>
              </a:spcAft>
            </a:pPr>
            <a:r>
              <a:rPr lang="en-AU" sz="3000" b="1" dirty="0"/>
              <a:t>Hansen’s Study:</a:t>
            </a:r>
          </a:p>
          <a:p>
            <a:pPr marL="285750" indent="-285750">
              <a:lnSpc>
                <a:spcPct val="115000"/>
              </a:lnSpc>
              <a:spcAft>
                <a:spcPts val="1000"/>
              </a:spcAft>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Calibri" panose="020F0502020204030204" pitchFamily="34" charset="0"/>
              </a:rPr>
              <a:t>Participants: N=389 sedentary Danish, healthy men and women, all white-collar workers</a:t>
            </a:r>
          </a:p>
          <a:p>
            <a:pPr marL="285750" indent="-285750">
              <a:lnSpc>
                <a:spcPct val="115000"/>
              </a:lnSpc>
              <a:spcAft>
                <a:spcPts val="1000"/>
              </a:spcAft>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Calibri" panose="020F0502020204030204" pitchFamily="34" charset="0"/>
              </a:rPr>
              <a:t>All physical exercise was recorded.  An objective measure in saliva: Cortisol to assess stress</a:t>
            </a:r>
            <a:endParaRPr lang="en-AU" sz="2400" b="1"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Times New Roman" panose="02020603050405020304" pitchFamily="18" charset="0"/>
              </a:rPr>
              <a:t>When exercise was present, cortisol levels were minimal and the higher the amount of exercise, the lower the stress levels and the higher the feelings of energy. </a:t>
            </a:r>
          </a:p>
          <a:p>
            <a:pPr marL="285750" indent="-285750">
              <a:lnSpc>
                <a:spcPct val="115000"/>
              </a:lnSpc>
              <a:spcAft>
                <a:spcPts val="1000"/>
              </a:spcAft>
              <a:buFont typeface="Arial" panose="020B0604020202020204" pitchFamily="34" charset="0"/>
              <a:buChar char="•"/>
            </a:pPr>
            <a:r>
              <a:rPr lang="en-AU" sz="2400" dirty="0">
                <a:latin typeface="Calibri" panose="020F0502020204030204" pitchFamily="34" charset="0"/>
                <a:ea typeface="Times New Roman" panose="02020603050405020304" pitchFamily="18" charset="0"/>
                <a:cs typeface="Times New Roman" panose="02020603050405020304" pitchFamily="18" charset="0"/>
              </a:rPr>
              <a:t>Authors conclude with the recommendation that sedentary employees carry out physical activity, preferably of high intensity in order to reduce stress and increase perceived sense of energy.</a:t>
            </a:r>
            <a:endParaRPr lang="en-AU"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455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47517"/>
          </a:xfrm>
        </p:spPr>
        <p:txBody>
          <a:bodyPr>
            <a:normAutofit/>
          </a:bodyPr>
          <a:lstStyle/>
          <a:p>
            <a:pPr algn="ctr"/>
            <a:r>
              <a:rPr lang="es-ES" sz="5400" b="1" dirty="0">
                <a:effectLst>
                  <a:outerShdw blurRad="38100" dist="38100" dir="2700000" algn="tl">
                    <a:srgbClr val="000000">
                      <a:alpha val="43137"/>
                    </a:srgbClr>
                  </a:outerShdw>
                </a:effectLst>
              </a:rPr>
              <a:t>Autoestima</a:t>
            </a:r>
            <a:br>
              <a:rPr lang="es-ES" sz="5400" b="1" dirty="0">
                <a:effectLst>
                  <a:outerShdw blurRad="38100" dist="38100" dir="2700000" algn="tl">
                    <a:srgbClr val="000000">
                      <a:alpha val="43137"/>
                    </a:srgbClr>
                  </a:outerShdw>
                </a:effectLst>
              </a:rPr>
            </a:br>
            <a:r>
              <a:rPr lang="es-ES" sz="5400" b="1" dirty="0">
                <a:effectLst>
                  <a:outerShdw blurRad="38100" dist="38100" dir="2700000" algn="tl">
                    <a:srgbClr val="000000">
                      <a:alpha val="43137"/>
                    </a:srgbClr>
                  </a:outerShdw>
                </a:effectLst>
              </a:rPr>
              <a:t>Enojo y agresividad</a:t>
            </a:r>
            <a:br>
              <a:rPr lang="es-ES" sz="5400" b="1" dirty="0">
                <a:effectLst>
                  <a:outerShdw blurRad="38100" dist="38100" dir="2700000" algn="tl">
                    <a:srgbClr val="000000">
                      <a:alpha val="43137"/>
                    </a:srgbClr>
                  </a:outerShdw>
                </a:effectLst>
              </a:rPr>
            </a:br>
            <a:r>
              <a:rPr lang="es-ES" sz="5400" b="1" dirty="0">
                <a:effectLst>
                  <a:outerShdw blurRad="38100" dist="38100" dir="2700000" algn="tl">
                    <a:srgbClr val="000000">
                      <a:alpha val="43137"/>
                    </a:srgbClr>
                  </a:outerShdw>
                </a:effectLst>
              </a:rPr>
              <a:t>Adicciones</a:t>
            </a:r>
            <a:br>
              <a:rPr lang="es-ES" sz="5400" b="1" dirty="0">
                <a:effectLst>
                  <a:outerShdw blurRad="38100" dist="38100" dir="2700000" algn="tl">
                    <a:srgbClr val="000000">
                      <a:alpha val="43137"/>
                    </a:srgbClr>
                  </a:outerShdw>
                </a:effectLst>
              </a:rPr>
            </a:br>
            <a:r>
              <a:rPr lang="es-ES" sz="5400" b="1" dirty="0">
                <a:effectLst>
                  <a:outerShdw blurRad="38100" dist="38100" dir="2700000" algn="tl">
                    <a:srgbClr val="000000">
                      <a:alpha val="43137"/>
                    </a:srgbClr>
                  </a:outerShdw>
                </a:effectLst>
              </a:rPr>
              <a:t>Anorexia</a:t>
            </a:r>
            <a:br>
              <a:rPr lang="es-ES" sz="5400" b="1" dirty="0">
                <a:effectLst>
                  <a:outerShdw blurRad="38100" dist="38100" dir="2700000" algn="tl">
                    <a:srgbClr val="000000">
                      <a:alpha val="43137"/>
                    </a:srgbClr>
                  </a:outerShdw>
                </a:effectLst>
              </a:rPr>
            </a:br>
            <a:r>
              <a:rPr lang="es-ES" sz="5400" b="1" dirty="0">
                <a:effectLst>
                  <a:outerShdw blurRad="38100" dist="38100" dir="2700000" algn="tl">
                    <a:srgbClr val="000000">
                      <a:alpha val="43137"/>
                    </a:srgbClr>
                  </a:outerShdw>
                </a:effectLst>
              </a:rPr>
              <a:t>Bulimia</a:t>
            </a:r>
            <a:br>
              <a:rPr lang="es-ES" sz="5400" b="1" dirty="0">
                <a:effectLst>
                  <a:outerShdw blurRad="38100" dist="38100" dir="2700000" algn="tl">
                    <a:srgbClr val="000000">
                      <a:alpha val="43137"/>
                    </a:srgbClr>
                  </a:outerShdw>
                </a:effectLst>
              </a:rPr>
            </a:br>
            <a:r>
              <a:rPr lang="es-ES" sz="5400" b="1" dirty="0">
                <a:effectLst>
                  <a:outerShdw blurRad="38100" dist="38100" dir="2700000" algn="tl">
                    <a:srgbClr val="000000">
                      <a:alpha val="43137"/>
                    </a:srgbClr>
                  </a:outerShdw>
                </a:effectLst>
              </a:rPr>
              <a:t>Función sexual</a:t>
            </a:r>
            <a:br>
              <a:rPr lang="es-ES" sz="5400" b="1" dirty="0">
                <a:effectLst>
                  <a:outerShdw blurRad="38100" dist="38100" dir="2700000" algn="tl">
                    <a:srgbClr val="000000">
                      <a:alpha val="43137"/>
                    </a:srgbClr>
                  </a:outerShdw>
                </a:effectLst>
              </a:rPr>
            </a:br>
            <a:r>
              <a:rPr lang="es-ES" sz="5400" b="1" dirty="0">
                <a:effectLst>
                  <a:outerShdw blurRad="38100" dist="38100" dir="2700000" algn="tl">
                    <a:srgbClr val="000000">
                      <a:alpha val="43137"/>
                    </a:srgbClr>
                  </a:outerShdw>
                </a:effectLst>
              </a:rPr>
              <a:t>Carencia de dominio propio</a:t>
            </a:r>
            <a:br>
              <a:rPr lang="es-ES" sz="5400" b="1" dirty="0">
                <a:effectLst>
                  <a:outerShdw blurRad="38100" dist="38100" dir="2700000" algn="tl">
                    <a:srgbClr val="000000">
                      <a:alpha val="43137"/>
                    </a:srgbClr>
                  </a:outerShdw>
                </a:effectLst>
              </a:rPr>
            </a:br>
            <a:br>
              <a:rPr lang="es-ES" sz="5400" b="1" dirty="0">
                <a:effectLst>
                  <a:outerShdw blurRad="38100" dist="38100" dir="2700000" algn="tl">
                    <a:srgbClr val="000000">
                      <a:alpha val="43137"/>
                    </a:srgbClr>
                  </a:outerShdw>
                </a:effectLst>
              </a:rPr>
            </a:br>
            <a:endParaRPr lang="es-E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s-ES" sz="4000" dirty="0"/>
          </a:p>
          <a:p>
            <a:pPr marL="0" indent="0">
              <a:buNone/>
            </a:pPr>
            <a:endParaRPr lang="en-US" sz="3600" dirty="0"/>
          </a:p>
        </p:txBody>
      </p:sp>
    </p:spTree>
    <p:extLst>
      <p:ext uri="{BB962C8B-B14F-4D97-AF65-F5344CB8AC3E}">
        <p14:creationId xmlns:p14="http://schemas.microsoft.com/office/powerpoint/2010/main" val="1843692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E47FA6E-F59B-4C59-BF74-4CF4F1BFA029}"/>
              </a:ext>
            </a:extLst>
          </p:cNvPr>
          <p:cNvGraphicFramePr>
            <a:graphicFrameLocks noGrp="1"/>
          </p:cNvGraphicFramePr>
          <p:nvPr>
            <p:extLst>
              <p:ext uri="{D42A27DB-BD31-4B8C-83A1-F6EECF244321}">
                <p14:modId xmlns:p14="http://schemas.microsoft.com/office/powerpoint/2010/main" val="2723323161"/>
              </p:ext>
            </p:extLst>
          </p:nvPr>
        </p:nvGraphicFramePr>
        <p:xfrm>
          <a:off x="921774" y="228600"/>
          <a:ext cx="10375492" cy="6553200"/>
        </p:xfrm>
        <a:graphic>
          <a:graphicData uri="http://schemas.openxmlformats.org/drawingml/2006/table">
            <a:tbl>
              <a:tblPr firstRow="1" bandRow="1">
                <a:tableStyleId>{5C22544A-7EE6-4342-B048-85BDC9FD1C3A}</a:tableStyleId>
              </a:tblPr>
              <a:tblGrid>
                <a:gridCol w="3324186">
                  <a:extLst>
                    <a:ext uri="{9D8B030D-6E8A-4147-A177-3AD203B41FA5}">
                      <a16:colId xmlns:a16="http://schemas.microsoft.com/office/drawing/2014/main" val="20000"/>
                    </a:ext>
                  </a:extLst>
                </a:gridCol>
                <a:gridCol w="3525653">
                  <a:extLst>
                    <a:ext uri="{9D8B030D-6E8A-4147-A177-3AD203B41FA5}">
                      <a16:colId xmlns:a16="http://schemas.microsoft.com/office/drawing/2014/main" val="20001"/>
                    </a:ext>
                  </a:extLst>
                </a:gridCol>
                <a:gridCol w="3525653">
                  <a:extLst>
                    <a:ext uri="{9D8B030D-6E8A-4147-A177-3AD203B41FA5}">
                      <a16:colId xmlns:a16="http://schemas.microsoft.com/office/drawing/2014/main" val="20002"/>
                    </a:ext>
                  </a:extLst>
                </a:gridCol>
              </a:tblGrid>
              <a:tr h="533400">
                <a:tc gridSpan="3">
                  <a:txBody>
                    <a:bodyPr/>
                    <a:lstStyle/>
                    <a:p>
                      <a:pPr algn="ctr"/>
                      <a:r>
                        <a:rPr lang="en-AU" sz="2400" noProof="0"/>
                        <a:t>Physical Health Benefits</a:t>
                      </a:r>
                    </a:p>
                  </a:txBody>
                  <a:tcPr>
                    <a:solidFill>
                      <a:schemeClr val="accent2">
                        <a:lumMod val="75000"/>
                      </a:schemeClr>
                    </a:solidFill>
                  </a:tcPr>
                </a:tc>
                <a:tc hMerge="1">
                  <a:txBody>
                    <a:bodyPr/>
                    <a:lstStyle/>
                    <a:p>
                      <a:endParaRPr lang="en-US" dirty="0"/>
                    </a:p>
                  </a:txBody>
                  <a:tcPr>
                    <a:solidFill>
                      <a:schemeClr val="accent2">
                        <a:lumMod val="75000"/>
                      </a:schemeClr>
                    </a:solidFill>
                  </a:tcPr>
                </a:tc>
                <a:tc hMerge="1">
                  <a:txBody>
                    <a:bodyPr/>
                    <a:lstStyle/>
                    <a:p>
                      <a:pPr algn="ctr"/>
                      <a:endParaRPr lang="en-US" dirty="0"/>
                    </a:p>
                  </a:txBody>
                  <a:tcPr>
                    <a:solidFill>
                      <a:schemeClr val="accent2">
                        <a:lumMod val="75000"/>
                      </a:schemeClr>
                    </a:solidFill>
                  </a:tcPr>
                </a:tc>
                <a:extLst>
                  <a:ext uri="{0D108BD9-81ED-4DB2-BD59-A6C34878D82A}">
                    <a16:rowId xmlns:a16="http://schemas.microsoft.com/office/drawing/2014/main" val="10000"/>
                  </a:ext>
                </a:extLst>
              </a:tr>
              <a:tr h="6019800">
                <a:tc>
                  <a:txBody>
                    <a:bodyPr/>
                    <a:lstStyle/>
                    <a:p>
                      <a:pPr marL="342900" indent="-342900">
                        <a:buAutoNum type="arabicPeriod"/>
                      </a:pPr>
                      <a:r>
                        <a:rPr lang="en-AU" sz="2000" baseline="0" noProof="0" dirty="0"/>
                        <a:t>Weight loss</a:t>
                      </a:r>
                    </a:p>
                    <a:p>
                      <a:pPr marL="342900" indent="-342900">
                        <a:buAutoNum type="arabicPeriod"/>
                      </a:pPr>
                      <a:r>
                        <a:rPr lang="en-AU" sz="2000" baseline="0" noProof="0" dirty="0"/>
                        <a:t>+ Metabolic index</a:t>
                      </a:r>
                    </a:p>
                    <a:p>
                      <a:pPr marL="342900" indent="-342900">
                        <a:buAutoNum type="arabicPeriod"/>
                      </a:pPr>
                      <a:r>
                        <a:rPr lang="en-AU" sz="2000" baseline="0" noProof="0" dirty="0"/>
                        <a:t>- Risk of coronary disease</a:t>
                      </a:r>
                    </a:p>
                    <a:p>
                      <a:pPr marL="342900" indent="-342900">
                        <a:buAutoNum type="arabicPeriod"/>
                      </a:pPr>
                      <a:r>
                        <a:rPr lang="en-AU" sz="2000" baseline="0" noProof="0" dirty="0"/>
                        <a:t>Strengthening of cardiac muscle</a:t>
                      </a:r>
                    </a:p>
                    <a:p>
                      <a:pPr marL="342900" indent="-342900">
                        <a:buAutoNum type="arabicPeriod"/>
                      </a:pPr>
                      <a:r>
                        <a:rPr lang="en-AU" sz="2000" baseline="0" noProof="0" dirty="0"/>
                        <a:t>- heart beats at rest</a:t>
                      </a:r>
                    </a:p>
                    <a:p>
                      <a:pPr marL="342900" indent="-342900">
                        <a:buAutoNum type="arabicPeriod"/>
                      </a:pPr>
                      <a:r>
                        <a:rPr lang="en-AU" sz="2000" baseline="0" noProof="0" dirty="0"/>
                        <a:t>- blood pressure</a:t>
                      </a:r>
                    </a:p>
                    <a:p>
                      <a:pPr marL="342900" indent="-342900">
                        <a:buAutoNum type="arabicPeriod"/>
                      </a:pPr>
                      <a:r>
                        <a:rPr lang="en-AU" sz="2000" baseline="0" noProof="0" dirty="0"/>
                        <a:t>- cholesterol</a:t>
                      </a:r>
                    </a:p>
                    <a:p>
                      <a:pPr marL="342900" indent="-342900">
                        <a:buAutoNum type="arabicPeriod"/>
                      </a:pPr>
                      <a:r>
                        <a:rPr lang="en-AU" sz="2000" baseline="0" noProof="0" dirty="0"/>
                        <a:t>+ oxygen in blood</a:t>
                      </a:r>
                    </a:p>
                    <a:p>
                      <a:pPr marL="342900" indent="-342900">
                        <a:buAutoNum type="arabicPeriod"/>
                      </a:pPr>
                      <a:r>
                        <a:rPr lang="en-AU" sz="2000" baseline="0" noProof="0" dirty="0"/>
                        <a:t>+ respiratory function</a:t>
                      </a:r>
                    </a:p>
                    <a:p>
                      <a:pPr marL="342900" indent="-342900">
                        <a:buAutoNum type="arabicPeriod"/>
                      </a:pPr>
                      <a:r>
                        <a:rPr lang="en-AU" sz="2000" baseline="0" noProof="0" dirty="0"/>
                        <a:t> + lung capacity</a:t>
                      </a:r>
                    </a:p>
                    <a:p>
                      <a:pPr marL="342900" indent="-342900">
                        <a:buAutoNum type="arabicPeriod"/>
                      </a:pPr>
                      <a:r>
                        <a:rPr lang="en-AU" sz="2000" baseline="0" noProof="0" dirty="0"/>
                        <a:t> Alleviates asthma symptoms</a:t>
                      </a:r>
                    </a:p>
                    <a:p>
                      <a:pPr marL="342900" indent="-342900">
                        <a:buAutoNum type="arabicPeriod"/>
                      </a:pPr>
                      <a:r>
                        <a:rPr lang="en-AU" sz="2000" baseline="0" noProof="0" dirty="0"/>
                        <a:t> Improves digestion</a:t>
                      </a:r>
                    </a:p>
                    <a:p>
                      <a:pPr marL="342900" indent="-342900">
                        <a:buAutoNum type="arabicPeriod"/>
                      </a:pPr>
                      <a:r>
                        <a:rPr lang="en-AU" sz="2000" baseline="0" noProof="0" dirty="0"/>
                        <a:t> Regulates intestinal movements</a:t>
                      </a:r>
                    </a:p>
                    <a:p>
                      <a:pPr marL="342900" indent="-342900">
                        <a:buAutoNum type="arabicPeriod"/>
                      </a:pPr>
                      <a:r>
                        <a:rPr lang="en-AU" sz="2000" baseline="0" noProof="0" dirty="0"/>
                        <a:t> Prevents the development of kidney stones</a:t>
                      </a:r>
                    </a:p>
                  </a:txBody>
                  <a:tcPr>
                    <a:solidFill>
                      <a:schemeClr val="accent2">
                        <a:lumMod val="75000"/>
                      </a:schemeClr>
                    </a:solidFill>
                  </a:tcPr>
                </a:tc>
                <a:tc>
                  <a:txBody>
                    <a:bodyPr/>
                    <a:lstStyle/>
                    <a:p>
                      <a:pPr marL="342900" indent="-342900">
                        <a:buFont typeface="+mj-lt"/>
                        <a:buAutoNum type="arabicPeriod" startAt="15"/>
                      </a:pPr>
                      <a:r>
                        <a:rPr lang="en-AU" sz="2000" noProof="0" dirty="0"/>
                        <a:t>- </a:t>
                      </a:r>
                      <a:r>
                        <a:rPr lang="en-AU" sz="2000" noProof="0" dirty="0" err="1"/>
                        <a:t>riesgo</a:t>
                      </a:r>
                      <a:r>
                        <a:rPr lang="en-AU" sz="2000" noProof="0" dirty="0"/>
                        <a:t> diabetes </a:t>
                      </a:r>
                      <a:r>
                        <a:rPr lang="en-AU" sz="2000" noProof="0" dirty="0" err="1"/>
                        <a:t>tipo</a:t>
                      </a:r>
                      <a:r>
                        <a:rPr lang="en-AU" sz="2000" noProof="0" dirty="0"/>
                        <a:t> 2</a:t>
                      </a:r>
                    </a:p>
                    <a:p>
                      <a:pPr marL="342900" indent="-342900">
                        <a:buFont typeface="+mj-lt"/>
                        <a:buAutoNum type="arabicPeriod" startAt="15"/>
                      </a:pPr>
                      <a:r>
                        <a:rPr lang="en-AU" sz="2000" noProof="0" dirty="0"/>
                        <a:t>- </a:t>
                      </a:r>
                      <a:r>
                        <a:rPr lang="en-AU" sz="2000" noProof="0" dirty="0" err="1"/>
                        <a:t>riesgo</a:t>
                      </a:r>
                      <a:r>
                        <a:rPr lang="en-AU" sz="2000" noProof="0" dirty="0"/>
                        <a:t> </a:t>
                      </a:r>
                      <a:r>
                        <a:rPr lang="en-AU" sz="2000" noProof="0" dirty="0" err="1"/>
                        <a:t>síndrome</a:t>
                      </a:r>
                      <a:r>
                        <a:rPr lang="en-AU" sz="2000" noProof="0" dirty="0"/>
                        <a:t> </a:t>
                      </a:r>
                      <a:r>
                        <a:rPr lang="en-AU" sz="2000" noProof="0" dirty="0" err="1"/>
                        <a:t>metabólico</a:t>
                      </a:r>
                      <a:endParaRPr lang="en-AU" sz="2000" baseline="0" noProof="0" dirty="0"/>
                    </a:p>
                    <a:p>
                      <a:pPr marL="342900" indent="-342900">
                        <a:buFont typeface="+mj-lt"/>
                        <a:buAutoNum type="arabicPeriod" startAt="15"/>
                      </a:pPr>
                      <a:r>
                        <a:rPr lang="en-AU" sz="2000" baseline="0" noProof="0" dirty="0"/>
                        <a:t>Alivia </a:t>
                      </a:r>
                      <a:r>
                        <a:rPr lang="en-AU" sz="2000" baseline="0" noProof="0" dirty="0" err="1"/>
                        <a:t>el</a:t>
                      </a:r>
                      <a:r>
                        <a:rPr lang="en-AU" sz="2000" baseline="0" noProof="0" dirty="0"/>
                        <a:t> </a:t>
                      </a:r>
                      <a:r>
                        <a:rPr lang="en-AU" sz="2000" baseline="0" noProof="0" dirty="0" err="1"/>
                        <a:t>dolor</a:t>
                      </a:r>
                      <a:r>
                        <a:rPr lang="en-AU" sz="2000" baseline="0" noProof="0" dirty="0"/>
                        <a:t> menstrual</a:t>
                      </a:r>
                    </a:p>
                    <a:p>
                      <a:pPr marL="342900" indent="-342900">
                        <a:buFont typeface="+mj-lt"/>
                        <a:buAutoNum type="arabicPeriod" startAt="15"/>
                      </a:pPr>
                      <a:r>
                        <a:rPr lang="en-AU" sz="2000" baseline="0" noProof="0" dirty="0" err="1"/>
                        <a:t>Regulador</a:t>
                      </a:r>
                      <a:r>
                        <a:rPr lang="en-AU" sz="2000" baseline="0" noProof="0" dirty="0"/>
                        <a:t> hormonal</a:t>
                      </a:r>
                    </a:p>
                    <a:p>
                      <a:pPr marL="342900" indent="-342900">
                        <a:buFont typeface="+mj-lt"/>
                        <a:buAutoNum type="arabicPeriod" startAt="15"/>
                      </a:pPr>
                      <a:r>
                        <a:rPr lang="en-AU" sz="2000" baseline="0" noProof="0"/>
                        <a:t>Favorece</a:t>
                      </a:r>
                      <a:r>
                        <a:rPr lang="en-AU" sz="2000" baseline="0" noProof="0" dirty="0"/>
                        <a:t> la </a:t>
                      </a:r>
                      <a:r>
                        <a:rPr lang="en-AU" sz="2000" baseline="0" noProof="0" dirty="0" err="1"/>
                        <a:t>gestación</a:t>
                      </a:r>
                      <a:endParaRPr lang="en-AU" sz="2000" baseline="0" noProof="0" dirty="0"/>
                    </a:p>
                    <a:p>
                      <a:pPr marL="342900" indent="-342900">
                        <a:buFont typeface="+mj-lt"/>
                        <a:buAutoNum type="arabicPeriod" startAt="15"/>
                      </a:pPr>
                      <a:r>
                        <a:rPr lang="en-AU" sz="2000" baseline="0" noProof="0" dirty="0"/>
                        <a:t>- </a:t>
                      </a:r>
                      <a:r>
                        <a:rPr lang="en-AU" sz="2000" baseline="0" noProof="0" dirty="0" err="1"/>
                        <a:t>fatiga</a:t>
                      </a:r>
                      <a:r>
                        <a:rPr lang="en-AU" sz="2000" baseline="0" noProof="0" dirty="0"/>
                        <a:t> </a:t>
                      </a:r>
                      <a:r>
                        <a:rPr lang="en-AU" sz="2000" baseline="0" noProof="0" dirty="0" err="1"/>
                        <a:t>crónica</a:t>
                      </a:r>
                      <a:endParaRPr lang="en-AU" sz="2000" baseline="0" noProof="0" dirty="0"/>
                    </a:p>
                    <a:p>
                      <a:pPr marL="342900" indent="-342900">
                        <a:buFont typeface="+mj-lt"/>
                        <a:buAutoNum type="arabicPeriod" startAt="15"/>
                      </a:pPr>
                      <a:r>
                        <a:rPr lang="en-AU" sz="2000" baseline="0" noProof="0" dirty="0" err="1"/>
                        <a:t>Fortalece</a:t>
                      </a:r>
                      <a:r>
                        <a:rPr lang="en-AU" sz="2000" baseline="0" noProof="0" dirty="0"/>
                        <a:t> la </a:t>
                      </a:r>
                      <a:r>
                        <a:rPr lang="en-AU" sz="2000" baseline="0" noProof="0" dirty="0" err="1"/>
                        <a:t>estructura</a:t>
                      </a:r>
                      <a:r>
                        <a:rPr lang="en-AU" sz="2000" baseline="0" noProof="0" dirty="0"/>
                        <a:t> </a:t>
                      </a:r>
                      <a:r>
                        <a:rPr lang="en-AU" sz="2000" baseline="0" noProof="0" dirty="0" err="1"/>
                        <a:t>ósea</a:t>
                      </a:r>
                      <a:endParaRPr lang="en-AU" sz="2000" baseline="0" noProof="0" dirty="0"/>
                    </a:p>
                    <a:p>
                      <a:pPr marL="342900" indent="-342900">
                        <a:buFont typeface="+mj-lt"/>
                        <a:buAutoNum type="arabicPeriod" startAt="15"/>
                      </a:pPr>
                      <a:r>
                        <a:rPr lang="en-AU" sz="2000" baseline="0" noProof="0" dirty="0"/>
                        <a:t>+ </a:t>
                      </a:r>
                      <a:r>
                        <a:rPr lang="en-AU" sz="2000" baseline="0" noProof="0" dirty="0" err="1"/>
                        <a:t>equilibrio</a:t>
                      </a:r>
                      <a:r>
                        <a:rPr lang="en-AU" sz="2000" baseline="0" noProof="0" dirty="0"/>
                        <a:t> corporal</a:t>
                      </a:r>
                    </a:p>
                    <a:p>
                      <a:pPr marL="342900" indent="-342900">
                        <a:buFont typeface="+mj-lt"/>
                        <a:buAutoNum type="arabicPeriod" startAt="15"/>
                      </a:pPr>
                      <a:r>
                        <a:rPr lang="en-AU" sz="2000" baseline="0" noProof="0" dirty="0"/>
                        <a:t>- </a:t>
                      </a:r>
                      <a:r>
                        <a:rPr lang="en-AU" sz="2000" baseline="0" noProof="0" dirty="0" err="1"/>
                        <a:t>dolor</a:t>
                      </a:r>
                      <a:r>
                        <a:rPr lang="en-AU" sz="2000" baseline="0" noProof="0" dirty="0"/>
                        <a:t> de </a:t>
                      </a:r>
                      <a:r>
                        <a:rPr lang="en-AU" sz="2000" baseline="0" noProof="0" dirty="0" err="1"/>
                        <a:t>espalda</a:t>
                      </a:r>
                      <a:endParaRPr lang="en-AU" sz="2000" baseline="0" noProof="0" dirty="0"/>
                    </a:p>
                    <a:p>
                      <a:pPr marL="342900" indent="-342900">
                        <a:buFont typeface="+mj-lt"/>
                        <a:buAutoNum type="arabicPeriod" startAt="15"/>
                      </a:pPr>
                      <a:r>
                        <a:rPr lang="en-AU" sz="2000" baseline="0" noProof="0" dirty="0"/>
                        <a:t>+ la </a:t>
                      </a:r>
                      <a:r>
                        <a:rPr lang="en-AU" sz="2000" baseline="0" noProof="0" dirty="0" err="1"/>
                        <a:t>función</a:t>
                      </a:r>
                      <a:r>
                        <a:rPr lang="en-AU" sz="2000" baseline="0" noProof="0" dirty="0"/>
                        <a:t> articular</a:t>
                      </a:r>
                    </a:p>
                    <a:p>
                      <a:pPr marL="342900" indent="-342900">
                        <a:buFont typeface="+mj-lt"/>
                        <a:buAutoNum type="arabicPeriod" startAt="15"/>
                      </a:pPr>
                      <a:r>
                        <a:rPr lang="en-AU" sz="2000" baseline="0" noProof="0" dirty="0"/>
                        <a:t>+ </a:t>
                      </a:r>
                      <a:r>
                        <a:rPr lang="en-AU" sz="2000" baseline="0" noProof="0" dirty="0" err="1"/>
                        <a:t>fuerza</a:t>
                      </a:r>
                      <a:r>
                        <a:rPr lang="en-AU" sz="2000" baseline="0" noProof="0" dirty="0"/>
                        <a:t> muscular</a:t>
                      </a:r>
                    </a:p>
                    <a:p>
                      <a:pPr marL="342900" indent="-342900">
                        <a:buFont typeface="+mj-lt"/>
                        <a:buAutoNum type="arabicPeriod" startAt="15"/>
                      </a:pPr>
                      <a:r>
                        <a:rPr lang="en-AU" sz="2000" baseline="0" noProof="0" dirty="0"/>
                        <a:t>+ </a:t>
                      </a:r>
                      <a:r>
                        <a:rPr lang="en-AU" sz="2000" baseline="0" noProof="0" dirty="0" err="1"/>
                        <a:t>reacción</a:t>
                      </a:r>
                      <a:r>
                        <a:rPr lang="en-AU" sz="2000" baseline="0" noProof="0" dirty="0"/>
                        <a:t> muscular</a:t>
                      </a:r>
                    </a:p>
                    <a:p>
                      <a:pPr marL="342900" indent="-342900">
                        <a:buFont typeface="+mj-lt"/>
                        <a:buAutoNum type="arabicPeriod" startAt="15"/>
                      </a:pPr>
                      <a:r>
                        <a:rPr lang="en-AU" sz="2000" baseline="0" noProof="0" dirty="0" err="1"/>
                        <a:t>Relaja</a:t>
                      </a:r>
                      <a:r>
                        <a:rPr lang="en-AU" sz="2000" baseline="0" noProof="0" dirty="0"/>
                        <a:t> </a:t>
                      </a:r>
                      <a:r>
                        <a:rPr lang="en-AU" sz="2000" baseline="0" noProof="0" dirty="0" err="1"/>
                        <a:t>el</a:t>
                      </a:r>
                      <a:r>
                        <a:rPr lang="en-AU" sz="2000" baseline="0" noProof="0" dirty="0"/>
                        <a:t> </a:t>
                      </a:r>
                      <a:r>
                        <a:rPr lang="en-AU" sz="2000" baseline="0" noProof="0" dirty="0" err="1"/>
                        <a:t>sistema</a:t>
                      </a:r>
                      <a:r>
                        <a:rPr lang="en-AU" sz="2000" baseline="0" noProof="0" dirty="0"/>
                        <a:t> muscular</a:t>
                      </a:r>
                    </a:p>
                    <a:p>
                      <a:pPr marL="342900" indent="-342900">
                        <a:buFont typeface="+mj-lt"/>
                        <a:buAutoNum type="arabicPeriod" startAt="15"/>
                      </a:pPr>
                      <a:r>
                        <a:rPr lang="en-AU" sz="2000" baseline="0" noProof="0" dirty="0"/>
                        <a:t>Alivia </a:t>
                      </a:r>
                      <a:r>
                        <a:rPr lang="en-AU" sz="2000" baseline="0" noProof="0" dirty="0" err="1"/>
                        <a:t>efectos</a:t>
                      </a:r>
                      <a:r>
                        <a:rPr lang="en-AU" sz="2000" baseline="0" noProof="0" dirty="0"/>
                        <a:t> de varices</a:t>
                      </a:r>
                    </a:p>
                    <a:p>
                      <a:pPr marL="342900" indent="-342900">
                        <a:buFont typeface="+mj-lt"/>
                        <a:buAutoNum type="arabicPeriod" startAt="15"/>
                      </a:pPr>
                      <a:r>
                        <a:rPr lang="en-AU" sz="2000" baseline="0" noProof="0" dirty="0" err="1"/>
                        <a:t>Favorece</a:t>
                      </a:r>
                      <a:r>
                        <a:rPr lang="en-AU" sz="2000" baseline="0" noProof="0" dirty="0"/>
                        <a:t> la </a:t>
                      </a:r>
                      <a:r>
                        <a:rPr lang="en-AU" sz="2000" baseline="0" noProof="0" dirty="0" err="1"/>
                        <a:t>recuperación</a:t>
                      </a:r>
                      <a:r>
                        <a:rPr lang="en-AU" sz="2000" baseline="0" noProof="0" dirty="0"/>
                        <a:t> de las </a:t>
                      </a:r>
                      <a:r>
                        <a:rPr lang="en-AU" sz="2000" baseline="0" noProof="0" dirty="0" err="1"/>
                        <a:t>contracturas</a:t>
                      </a:r>
                      <a:endParaRPr lang="en-AU" sz="2000" baseline="0" noProof="0" dirty="0"/>
                    </a:p>
                    <a:p>
                      <a:pPr marL="342900" indent="-342900">
                        <a:buFont typeface="+mj-lt"/>
                        <a:buAutoNum type="arabicPeriod" startAt="15"/>
                      </a:pPr>
                      <a:r>
                        <a:rPr lang="en-AU" sz="2000" baseline="0" noProof="0" dirty="0"/>
                        <a:t>Alivia </a:t>
                      </a:r>
                      <a:r>
                        <a:rPr lang="en-AU" sz="2000" baseline="0" noProof="0" dirty="0" err="1"/>
                        <a:t>el</a:t>
                      </a:r>
                      <a:r>
                        <a:rPr lang="en-AU" sz="2000" baseline="0" noProof="0" dirty="0"/>
                        <a:t> </a:t>
                      </a:r>
                      <a:r>
                        <a:rPr lang="en-AU" sz="2000" baseline="0" noProof="0" dirty="0" err="1"/>
                        <a:t>dolor</a:t>
                      </a:r>
                      <a:r>
                        <a:rPr lang="en-AU" sz="2000" baseline="0" noProof="0" dirty="0"/>
                        <a:t> de cabeza</a:t>
                      </a:r>
                      <a:endParaRPr lang="en-AU" sz="2000" noProof="0" dirty="0"/>
                    </a:p>
                  </a:txBody>
                  <a:tcPr>
                    <a:solidFill>
                      <a:schemeClr val="accent2">
                        <a:lumMod val="75000"/>
                      </a:schemeClr>
                    </a:solidFill>
                  </a:tcPr>
                </a:tc>
                <a:tc>
                  <a:txBody>
                    <a:bodyPr/>
                    <a:lstStyle/>
                    <a:p>
                      <a:pPr marL="342900" indent="-342900">
                        <a:buFont typeface="+mj-lt"/>
                        <a:buAutoNum type="arabicPeriod" startAt="31"/>
                      </a:pPr>
                      <a:r>
                        <a:rPr lang="en-AU" sz="2000" noProof="0" dirty="0"/>
                        <a:t>- </a:t>
                      </a:r>
                      <a:r>
                        <a:rPr lang="en-AU" sz="2000" noProof="0" dirty="0" err="1"/>
                        <a:t>riesgo</a:t>
                      </a:r>
                      <a:r>
                        <a:rPr lang="en-AU" sz="2000" noProof="0" dirty="0"/>
                        <a:t> de </a:t>
                      </a:r>
                      <a:r>
                        <a:rPr lang="en-AU" sz="2000" noProof="0" dirty="0" err="1"/>
                        <a:t>accidente</a:t>
                      </a:r>
                      <a:r>
                        <a:rPr lang="en-AU" sz="2000" noProof="0" dirty="0"/>
                        <a:t> cerebral</a:t>
                      </a:r>
                      <a:endParaRPr lang="en-AU" sz="2000" baseline="0" noProof="0" dirty="0"/>
                    </a:p>
                    <a:p>
                      <a:pPr marL="342900" indent="-342900">
                        <a:buFont typeface="+mj-lt"/>
                        <a:buAutoNum type="arabicPeriod" startAt="31"/>
                      </a:pPr>
                      <a:r>
                        <a:rPr lang="en-AU" sz="2000" baseline="0" noProof="0" dirty="0"/>
                        <a:t>- </a:t>
                      </a:r>
                      <a:r>
                        <a:rPr lang="en-AU" sz="2000" baseline="0" noProof="0" dirty="0" err="1"/>
                        <a:t>riesgo</a:t>
                      </a:r>
                      <a:r>
                        <a:rPr lang="en-AU" sz="2000" baseline="0" noProof="0" dirty="0"/>
                        <a:t> de </a:t>
                      </a:r>
                      <a:r>
                        <a:rPr lang="en-AU" sz="2000" baseline="0" noProof="0" dirty="0" err="1"/>
                        <a:t>artrosis</a:t>
                      </a:r>
                      <a:endParaRPr lang="en-AU" sz="2000" baseline="0" noProof="0" dirty="0"/>
                    </a:p>
                    <a:p>
                      <a:pPr marL="342900" indent="-342900">
                        <a:buFont typeface="+mj-lt"/>
                        <a:buAutoNum type="arabicPeriod" startAt="31"/>
                      </a:pPr>
                      <a:r>
                        <a:rPr lang="en-AU" sz="2000" baseline="0" noProof="0" dirty="0"/>
                        <a:t>- </a:t>
                      </a:r>
                      <a:r>
                        <a:rPr lang="en-AU" sz="2000" baseline="0" noProof="0" dirty="0" err="1"/>
                        <a:t>riesgo</a:t>
                      </a:r>
                      <a:r>
                        <a:rPr lang="en-AU" sz="2000" baseline="0" noProof="0" dirty="0"/>
                        <a:t> de </a:t>
                      </a:r>
                      <a:r>
                        <a:rPr lang="en-AU" sz="2000" baseline="0" noProof="0" dirty="0" err="1"/>
                        <a:t>oteoporosis</a:t>
                      </a:r>
                      <a:endParaRPr lang="en-AU" sz="2000" baseline="0" noProof="0" dirty="0"/>
                    </a:p>
                    <a:p>
                      <a:pPr marL="342900" indent="-342900">
                        <a:buFont typeface="+mj-lt"/>
                        <a:buAutoNum type="arabicPeriod" startAt="31"/>
                      </a:pPr>
                      <a:r>
                        <a:rPr lang="en-AU" sz="2000" baseline="0" noProof="0" dirty="0"/>
                        <a:t>+ </a:t>
                      </a:r>
                      <a:r>
                        <a:rPr lang="en-AU" sz="2000" baseline="0" noProof="0" dirty="0" err="1"/>
                        <a:t>eliminación</a:t>
                      </a:r>
                      <a:r>
                        <a:rPr lang="en-AU" sz="2000" baseline="0" noProof="0" dirty="0"/>
                        <a:t> de </a:t>
                      </a:r>
                      <a:r>
                        <a:rPr lang="en-AU" sz="2000" baseline="0" noProof="0" dirty="0" err="1"/>
                        <a:t>toxinas</a:t>
                      </a:r>
                      <a:endParaRPr lang="en-AU" sz="2000" baseline="0" noProof="0" dirty="0"/>
                    </a:p>
                    <a:p>
                      <a:pPr marL="342900" indent="-342900">
                        <a:buFont typeface="+mj-lt"/>
                        <a:buAutoNum type="arabicPeriod" startAt="31"/>
                      </a:pPr>
                      <a:r>
                        <a:rPr lang="en-AU" sz="2000" baseline="0" noProof="0" dirty="0"/>
                        <a:t>+ </a:t>
                      </a:r>
                      <a:r>
                        <a:rPr lang="en-AU" sz="2000" baseline="0" noProof="0" dirty="0" err="1"/>
                        <a:t>previene</a:t>
                      </a:r>
                      <a:r>
                        <a:rPr lang="en-AU" sz="2000" baseline="0" noProof="0" dirty="0"/>
                        <a:t> </a:t>
                      </a:r>
                      <a:r>
                        <a:rPr lang="en-AU" sz="2000" baseline="0" noProof="0" dirty="0" err="1"/>
                        <a:t>el</a:t>
                      </a:r>
                      <a:r>
                        <a:rPr lang="en-AU" sz="2000" baseline="0" noProof="0" dirty="0"/>
                        <a:t> </a:t>
                      </a:r>
                      <a:r>
                        <a:rPr lang="en-AU" sz="2000" baseline="0" noProof="0" dirty="0" err="1"/>
                        <a:t>desarrollo</a:t>
                      </a:r>
                      <a:r>
                        <a:rPr lang="en-AU" sz="2000" baseline="0" noProof="0" dirty="0"/>
                        <a:t> de </a:t>
                      </a:r>
                      <a:r>
                        <a:rPr lang="en-AU" sz="2000" baseline="0" noProof="0" dirty="0" err="1"/>
                        <a:t>cáncer</a:t>
                      </a:r>
                      <a:endParaRPr lang="en-AU" sz="2000" baseline="0" noProof="0" dirty="0"/>
                    </a:p>
                    <a:p>
                      <a:pPr marL="342900" indent="-342900">
                        <a:buFont typeface="+mj-lt"/>
                        <a:buAutoNum type="arabicPeriod" startAt="31"/>
                      </a:pPr>
                      <a:r>
                        <a:rPr lang="en-AU" sz="2000" baseline="0" noProof="0" dirty="0" err="1"/>
                        <a:t>Elimina</a:t>
                      </a:r>
                      <a:r>
                        <a:rPr lang="en-AU" sz="2000" baseline="0" noProof="0" dirty="0"/>
                        <a:t> las </a:t>
                      </a:r>
                      <a:r>
                        <a:rPr lang="en-AU" sz="2000" baseline="0" noProof="0" dirty="0" err="1"/>
                        <a:t>impurezas</a:t>
                      </a:r>
                      <a:r>
                        <a:rPr lang="en-AU" sz="2000" baseline="0" noProof="0" dirty="0"/>
                        <a:t> </a:t>
                      </a:r>
                      <a:r>
                        <a:rPr lang="en-AU" sz="2000" baseline="0" noProof="0" dirty="0" err="1"/>
                        <a:t>cutáneas</a:t>
                      </a:r>
                      <a:endParaRPr lang="en-AU" sz="2000" baseline="0" noProof="0" dirty="0"/>
                    </a:p>
                    <a:p>
                      <a:pPr marL="342900" indent="-342900">
                        <a:buFont typeface="+mj-lt"/>
                        <a:buAutoNum type="arabicPeriod" startAt="31"/>
                      </a:pPr>
                      <a:r>
                        <a:rPr lang="en-AU" sz="2000" baseline="0" noProof="0" dirty="0" err="1"/>
                        <a:t>Previene</a:t>
                      </a:r>
                      <a:r>
                        <a:rPr lang="en-AU" sz="2000" baseline="0" noProof="0" dirty="0"/>
                        <a:t> la </a:t>
                      </a:r>
                      <a:r>
                        <a:rPr lang="en-AU" sz="2000" baseline="0" noProof="0" dirty="0" err="1"/>
                        <a:t>inflamación</a:t>
                      </a:r>
                      <a:endParaRPr lang="en-AU" sz="2000" baseline="0" noProof="0" dirty="0"/>
                    </a:p>
                    <a:p>
                      <a:pPr marL="342900" indent="-342900">
                        <a:buFont typeface="+mj-lt"/>
                        <a:buAutoNum type="arabicPeriod" startAt="31"/>
                      </a:pPr>
                      <a:r>
                        <a:rPr lang="en-AU" sz="2000" baseline="0" noProof="0" dirty="0" err="1"/>
                        <a:t>Mejora</a:t>
                      </a:r>
                      <a:r>
                        <a:rPr lang="en-AU" sz="2000" baseline="0" noProof="0" dirty="0"/>
                        <a:t> la </a:t>
                      </a:r>
                      <a:r>
                        <a:rPr lang="en-AU" sz="2000" baseline="0" noProof="0" dirty="0" err="1"/>
                        <a:t>apariencia</a:t>
                      </a:r>
                      <a:r>
                        <a:rPr lang="en-AU" sz="2000" baseline="0" noProof="0" dirty="0"/>
                        <a:t> </a:t>
                      </a:r>
                      <a:r>
                        <a:rPr lang="en-AU" sz="2000" baseline="0" noProof="0" dirty="0" err="1"/>
                        <a:t>física</a:t>
                      </a:r>
                      <a:endParaRPr lang="en-AU" sz="2000" baseline="0" noProof="0" dirty="0"/>
                    </a:p>
                    <a:p>
                      <a:pPr marL="342900" indent="-342900">
                        <a:buFont typeface="+mj-lt"/>
                        <a:buAutoNum type="arabicPeriod" startAt="31"/>
                      </a:pPr>
                      <a:r>
                        <a:rPr lang="en-AU" sz="2000" baseline="0" noProof="0" dirty="0" err="1"/>
                        <a:t>Fortalece</a:t>
                      </a:r>
                      <a:r>
                        <a:rPr lang="en-AU" sz="2000" baseline="0" noProof="0" dirty="0"/>
                        <a:t> </a:t>
                      </a:r>
                      <a:r>
                        <a:rPr lang="en-AU" sz="2000" baseline="0" noProof="0" dirty="0" err="1"/>
                        <a:t>el</a:t>
                      </a:r>
                      <a:r>
                        <a:rPr lang="en-AU" sz="2000" baseline="0" noProof="0" dirty="0"/>
                        <a:t> </a:t>
                      </a:r>
                      <a:r>
                        <a:rPr lang="en-AU" sz="2000" baseline="0" noProof="0" dirty="0" err="1"/>
                        <a:t>sistema</a:t>
                      </a:r>
                      <a:r>
                        <a:rPr lang="en-AU" sz="2000" baseline="0" noProof="0" dirty="0"/>
                        <a:t> </a:t>
                      </a:r>
                      <a:r>
                        <a:rPr lang="en-AU" sz="2000" baseline="0" noProof="0" dirty="0" err="1"/>
                        <a:t>inmunitario</a:t>
                      </a:r>
                      <a:endParaRPr lang="en-AU" sz="2000" baseline="0" noProof="0" dirty="0"/>
                    </a:p>
                    <a:p>
                      <a:pPr marL="342900" indent="-342900">
                        <a:buFont typeface="+mj-lt"/>
                        <a:buAutoNum type="arabicPeriod" startAt="31"/>
                      </a:pPr>
                      <a:r>
                        <a:rPr lang="en-AU" sz="2000" baseline="0" noProof="0" dirty="0" err="1"/>
                        <a:t>Previene</a:t>
                      </a:r>
                      <a:r>
                        <a:rPr lang="en-AU" sz="2000" baseline="0" noProof="0" dirty="0"/>
                        <a:t> la </a:t>
                      </a:r>
                      <a:r>
                        <a:rPr lang="en-AU" sz="2000" baseline="0" noProof="0" dirty="0" err="1"/>
                        <a:t>demencia</a:t>
                      </a:r>
                      <a:endParaRPr lang="en-AU" sz="2000" baseline="0" noProof="0" dirty="0"/>
                    </a:p>
                    <a:p>
                      <a:pPr marL="342900" indent="-342900">
                        <a:buFont typeface="+mj-lt"/>
                        <a:buAutoNum type="arabicPeriod" startAt="31"/>
                      </a:pPr>
                      <a:r>
                        <a:rPr lang="en-AU" sz="2000" baseline="0" noProof="0" dirty="0"/>
                        <a:t>- </a:t>
                      </a:r>
                      <a:r>
                        <a:rPr lang="en-AU" sz="2000" baseline="0" noProof="0" dirty="0" err="1"/>
                        <a:t>riesgo</a:t>
                      </a:r>
                      <a:r>
                        <a:rPr lang="en-AU" sz="2000" baseline="0" noProof="0" dirty="0"/>
                        <a:t> de </a:t>
                      </a:r>
                      <a:r>
                        <a:rPr lang="en-AU" sz="2000" baseline="0" noProof="0" dirty="0" err="1"/>
                        <a:t>caída</a:t>
                      </a:r>
                      <a:r>
                        <a:rPr lang="en-AU" sz="2000" baseline="0" noProof="0" dirty="0"/>
                        <a:t> </a:t>
                      </a:r>
                      <a:r>
                        <a:rPr lang="en-AU" sz="2000" baseline="0" noProof="0" dirty="0" err="1"/>
                        <a:t>en</a:t>
                      </a:r>
                      <a:r>
                        <a:rPr lang="en-AU" sz="2000" baseline="0" noProof="0" dirty="0"/>
                        <a:t> </a:t>
                      </a:r>
                      <a:r>
                        <a:rPr lang="en-AU" sz="2000" baseline="0" noProof="0" dirty="0" err="1"/>
                        <a:t>los</a:t>
                      </a:r>
                      <a:r>
                        <a:rPr lang="en-AU" sz="2000" baseline="0" noProof="0" dirty="0"/>
                        <a:t> </a:t>
                      </a:r>
                      <a:r>
                        <a:rPr lang="en-AU" sz="2000" baseline="0" noProof="0" dirty="0" err="1"/>
                        <a:t>mayores</a:t>
                      </a:r>
                      <a:endParaRPr lang="en-AU" sz="2000" baseline="0" noProof="0" dirty="0"/>
                    </a:p>
                    <a:p>
                      <a:pPr marL="342900" indent="-342900">
                        <a:buFont typeface="+mj-lt"/>
                        <a:buAutoNum type="arabicPeriod" startAt="31"/>
                      </a:pPr>
                      <a:r>
                        <a:rPr lang="en-AU" sz="2000" baseline="0" noProof="0" dirty="0"/>
                        <a:t>+ </a:t>
                      </a:r>
                      <a:r>
                        <a:rPr lang="en-AU" sz="2000" baseline="0" noProof="0" dirty="0" err="1"/>
                        <a:t>longevidad</a:t>
                      </a:r>
                      <a:endParaRPr lang="en-AU" sz="2000" noProof="0" dirty="0"/>
                    </a:p>
                  </a:txBody>
                  <a:tcPr>
                    <a:solidFill>
                      <a:schemeClr val="accent2">
                        <a:lumMod val="75000"/>
                      </a:scheme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238669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BE050E1-F517-43C1-AF39-FBC724E513C9}"/>
              </a:ext>
            </a:extLst>
          </p:cNvPr>
          <p:cNvGraphicFramePr>
            <a:graphicFrameLocks noGrp="1"/>
          </p:cNvGraphicFramePr>
          <p:nvPr>
            <p:extLst>
              <p:ext uri="{D42A27DB-BD31-4B8C-83A1-F6EECF244321}">
                <p14:modId xmlns:p14="http://schemas.microsoft.com/office/powerpoint/2010/main" val="433653960"/>
              </p:ext>
            </p:extLst>
          </p:nvPr>
        </p:nvGraphicFramePr>
        <p:xfrm>
          <a:off x="1339645" y="359361"/>
          <a:ext cx="9512710" cy="6139277"/>
        </p:xfrm>
        <a:graphic>
          <a:graphicData uri="http://schemas.openxmlformats.org/drawingml/2006/table">
            <a:tbl>
              <a:tblPr firstRow="1" bandRow="1">
                <a:tableStyleId>{5C22544A-7EE6-4342-B048-85BDC9FD1C3A}</a:tableStyleId>
              </a:tblPr>
              <a:tblGrid>
                <a:gridCol w="4616459">
                  <a:extLst>
                    <a:ext uri="{9D8B030D-6E8A-4147-A177-3AD203B41FA5}">
                      <a16:colId xmlns:a16="http://schemas.microsoft.com/office/drawing/2014/main" val="20000"/>
                    </a:ext>
                  </a:extLst>
                </a:gridCol>
                <a:gridCol w="4896251">
                  <a:extLst>
                    <a:ext uri="{9D8B030D-6E8A-4147-A177-3AD203B41FA5}">
                      <a16:colId xmlns:a16="http://schemas.microsoft.com/office/drawing/2014/main" val="20001"/>
                    </a:ext>
                  </a:extLst>
                </a:gridCol>
              </a:tblGrid>
              <a:tr h="498074">
                <a:tc gridSpan="2">
                  <a:txBody>
                    <a:bodyPr/>
                    <a:lstStyle/>
                    <a:p>
                      <a:pPr algn="ctr"/>
                      <a:r>
                        <a:rPr lang="en-AU" sz="2800" noProof="0"/>
                        <a:t>Exercise and mental health</a:t>
                      </a:r>
                    </a:p>
                  </a:txBody>
                  <a:tcPr>
                    <a:solidFill>
                      <a:schemeClr val="accent2">
                        <a:lumMod val="75000"/>
                      </a:schemeClr>
                    </a:solidFill>
                  </a:tcPr>
                </a:tc>
                <a:tc hMerge="1">
                  <a:txBody>
                    <a:bodyPr/>
                    <a:lstStyle/>
                    <a:p>
                      <a:endParaRPr lang="en-US" dirty="0"/>
                    </a:p>
                  </a:txBody>
                  <a:tcPr>
                    <a:solidFill>
                      <a:schemeClr val="accent2">
                        <a:lumMod val="75000"/>
                      </a:schemeClr>
                    </a:solidFill>
                  </a:tcPr>
                </a:tc>
                <a:extLst>
                  <a:ext uri="{0D108BD9-81ED-4DB2-BD59-A6C34878D82A}">
                    <a16:rowId xmlns:a16="http://schemas.microsoft.com/office/drawing/2014/main" val="10000"/>
                  </a:ext>
                </a:extLst>
              </a:tr>
              <a:tr h="5621117">
                <a:tc>
                  <a:txBody>
                    <a:bodyPr/>
                    <a:lstStyle/>
                    <a:p>
                      <a:pPr marL="342900" indent="-342900">
                        <a:buFont typeface="+mj-lt"/>
                        <a:buAutoNum type="arabicPeriod"/>
                      </a:pPr>
                      <a:r>
                        <a:rPr lang="en-AU" sz="2200" baseline="0" noProof="0" dirty="0"/>
                        <a:t>Improves mood</a:t>
                      </a:r>
                    </a:p>
                    <a:p>
                      <a:pPr marL="342900" indent="-342900">
                        <a:buFont typeface="+mj-lt"/>
                        <a:buAutoNum type="arabicPeriod"/>
                      </a:pPr>
                      <a:r>
                        <a:rPr lang="en-AU" sz="2200" baseline="0" noProof="0" dirty="0"/>
                        <a:t>Adds energy</a:t>
                      </a:r>
                    </a:p>
                    <a:p>
                      <a:pPr marL="342900" indent="-342900">
                        <a:buFont typeface="+mj-lt"/>
                        <a:buAutoNum type="arabicPeriod"/>
                      </a:pPr>
                      <a:r>
                        <a:rPr lang="en-AU" sz="2200" baseline="0" noProof="0" dirty="0"/>
                        <a:t>Improves job performance</a:t>
                      </a:r>
                    </a:p>
                    <a:p>
                      <a:pPr marL="342900" indent="-342900">
                        <a:buFont typeface="+mj-lt"/>
                        <a:buAutoNum type="arabicPeriod"/>
                      </a:pPr>
                      <a:r>
                        <a:rPr lang="en-AU" sz="2200" baseline="0" noProof="0" dirty="0"/>
                        <a:t>Regulates sleep</a:t>
                      </a:r>
                    </a:p>
                    <a:p>
                      <a:pPr marL="342900" indent="-342900">
                        <a:buFont typeface="+mj-lt"/>
                        <a:buAutoNum type="arabicPeriod"/>
                      </a:pPr>
                      <a:r>
                        <a:rPr lang="en-AU" sz="2200" baseline="0" noProof="0" dirty="0"/>
                        <a:t>Whets appetite</a:t>
                      </a:r>
                    </a:p>
                    <a:p>
                      <a:pPr marL="342900" indent="-342900">
                        <a:buFont typeface="+mj-lt"/>
                        <a:buAutoNum type="arabicPeriod"/>
                      </a:pPr>
                      <a:r>
                        <a:rPr lang="en-AU" sz="2200" baseline="0" noProof="0" dirty="0"/>
                        <a:t>Prevents and alleviates depression</a:t>
                      </a:r>
                    </a:p>
                    <a:p>
                      <a:pPr marL="342900" indent="-342900">
                        <a:buFont typeface="+mj-lt"/>
                        <a:buAutoNum type="arabicPeriod"/>
                      </a:pPr>
                      <a:r>
                        <a:rPr lang="en-AU" sz="2200" baseline="0" noProof="0" dirty="0"/>
                        <a:t>Prevents and alleviates anxiety</a:t>
                      </a:r>
                    </a:p>
                    <a:p>
                      <a:pPr marL="342900" indent="-342900">
                        <a:buFont typeface="+mj-lt"/>
                        <a:buAutoNum type="arabicPeriod"/>
                      </a:pPr>
                      <a:r>
                        <a:rPr lang="en-AU" sz="2200" baseline="0" noProof="0" dirty="0"/>
                        <a:t>Improves self-confidence</a:t>
                      </a:r>
                    </a:p>
                    <a:p>
                      <a:pPr marL="342900" indent="-342900">
                        <a:buFont typeface="+mj-lt"/>
                        <a:buAutoNum type="arabicPeriod"/>
                      </a:pPr>
                      <a:r>
                        <a:rPr lang="en-AU" sz="2200" baseline="0" noProof="0" dirty="0"/>
                        <a:t>Increases memory</a:t>
                      </a:r>
                    </a:p>
                    <a:p>
                      <a:pPr marL="342900" indent="-342900">
                        <a:buFont typeface="+mj-lt"/>
                        <a:buAutoNum type="arabicPeriod"/>
                      </a:pPr>
                      <a:r>
                        <a:rPr lang="en-AU" sz="2200" baseline="0" noProof="0" dirty="0"/>
                        <a:t>Strengthens mental functions</a:t>
                      </a:r>
                    </a:p>
                    <a:p>
                      <a:pPr marL="342900" indent="-342900">
                        <a:buFont typeface="+mj-lt"/>
                        <a:buAutoNum type="arabicPeriod"/>
                      </a:pPr>
                      <a:r>
                        <a:rPr lang="en-AU" sz="2200" baseline="0" noProof="0" dirty="0"/>
                        <a:t>Improves alertness</a:t>
                      </a:r>
                    </a:p>
                    <a:p>
                      <a:pPr marL="342900" indent="-342900">
                        <a:buFont typeface="+mj-lt"/>
                        <a:buAutoNum type="arabicPeriod"/>
                      </a:pPr>
                      <a:r>
                        <a:rPr lang="en-AU" sz="2200" baseline="0" noProof="0" dirty="0"/>
                        <a:t>Reduces stress</a:t>
                      </a:r>
                    </a:p>
                    <a:p>
                      <a:pPr marL="342900" indent="-342900">
                        <a:buFont typeface="+mj-lt"/>
                        <a:buAutoNum type="arabicPeriod"/>
                      </a:pPr>
                      <a:r>
                        <a:rPr lang="en-AU" sz="2200" baseline="0" noProof="0" dirty="0"/>
                        <a:t>Reduces worry</a:t>
                      </a:r>
                    </a:p>
                    <a:p>
                      <a:pPr marL="342900" indent="-342900">
                        <a:buFont typeface="+mj-lt"/>
                        <a:buAutoNum type="arabicPeriod"/>
                      </a:pPr>
                      <a:r>
                        <a:rPr lang="en-AU" sz="2200" baseline="0" noProof="0" dirty="0"/>
                        <a:t>Fights boredom</a:t>
                      </a:r>
                    </a:p>
                    <a:p>
                      <a:pPr marL="342900" indent="-342900">
                        <a:buFont typeface="+mj-lt"/>
                        <a:buAutoNum type="arabicPeriod"/>
                      </a:pPr>
                      <a:r>
                        <a:rPr lang="en-AU" sz="2200" baseline="0" noProof="0" dirty="0"/>
                        <a:t>Improves self-esteem</a:t>
                      </a:r>
                    </a:p>
                  </a:txBody>
                  <a:tcPr>
                    <a:solidFill>
                      <a:schemeClr val="accent2">
                        <a:lumMod val="75000"/>
                      </a:schemeClr>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Expands pain threshold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Enhances concentration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AU" sz="2200" b="0" i="0" u="none" strike="noStrike" kern="1200" cap="none" spc="0" normalizeH="0" baseline="0" noProof="0" dirty="0">
                          <a:ln>
                            <a:noFill/>
                          </a:ln>
                          <a:solidFill>
                            <a:prstClr val="black"/>
                          </a:solidFill>
                          <a:effectLst/>
                          <a:uLnTx/>
                          <a:uFillTx/>
                          <a:latin typeface="+mn-lt"/>
                          <a:ea typeface="+mn-ea"/>
                          <a:cs typeface="+mn-cs"/>
                        </a:rPr>
                        <a:t>Strengthen sexual function</a:t>
                      </a:r>
                      <a:endParaRPr lang="en-AU" sz="2200" baseline="0" noProof="0" dirty="0"/>
                    </a:p>
                    <a:p>
                      <a:pPr marL="457200" indent="-457200">
                        <a:buFont typeface="+mj-lt"/>
                        <a:buAutoNum type="arabicPeriod" startAt="16"/>
                      </a:pPr>
                      <a:r>
                        <a:rPr lang="en-AU" sz="2200" baseline="0" noProof="0" dirty="0"/>
                        <a:t>Inhibits anger</a:t>
                      </a:r>
                    </a:p>
                    <a:p>
                      <a:pPr marL="457200" indent="-457200">
                        <a:buFont typeface="+mj-lt"/>
                        <a:buAutoNum type="arabicPeriod" startAt="16"/>
                      </a:pPr>
                      <a:r>
                        <a:rPr lang="en-AU" sz="2200" baseline="0" noProof="0" dirty="0"/>
                        <a:t>Channels aggressiveness</a:t>
                      </a:r>
                    </a:p>
                    <a:p>
                      <a:pPr marL="457200" indent="-457200">
                        <a:buFont typeface="+mj-lt"/>
                        <a:buAutoNum type="arabicPeriod" startAt="16"/>
                      </a:pPr>
                      <a:r>
                        <a:rPr lang="en-AU" sz="2200" baseline="0" noProof="0" dirty="0"/>
                        <a:t>Helps strengthen self-discipline</a:t>
                      </a:r>
                    </a:p>
                    <a:p>
                      <a:pPr marL="457200" indent="-457200">
                        <a:buFont typeface="+mj-lt"/>
                        <a:buAutoNum type="arabicPeriod" startAt="16"/>
                      </a:pPr>
                      <a:r>
                        <a:rPr lang="en-AU" sz="2200" baseline="0" noProof="0" dirty="0"/>
                        <a:t>Helps the fight against addictions</a:t>
                      </a:r>
                    </a:p>
                    <a:p>
                      <a:pPr marL="457200" indent="-457200">
                        <a:buFont typeface="+mj-lt"/>
                        <a:buAutoNum type="arabicPeriod" startAt="16"/>
                      </a:pPr>
                      <a:r>
                        <a:rPr lang="en-AU" sz="2200" baseline="0" noProof="0" dirty="0"/>
                        <a:t>Helps overcome bulimia</a:t>
                      </a:r>
                    </a:p>
                    <a:p>
                      <a:pPr marL="457200" indent="-457200">
                        <a:buFont typeface="+mj-lt"/>
                        <a:buAutoNum type="arabicPeriod" startAt="16"/>
                      </a:pPr>
                      <a:r>
                        <a:rPr lang="en-AU" sz="2200" baseline="0" noProof="0" dirty="0"/>
                        <a:t>Helps overcome anorexia</a:t>
                      </a:r>
                    </a:p>
                    <a:p>
                      <a:pPr marL="457200" indent="-457200">
                        <a:buFont typeface="+mj-lt"/>
                        <a:buAutoNum type="arabicPeriod" startAt="16"/>
                      </a:pPr>
                      <a:r>
                        <a:rPr lang="en-AU" sz="2200" baseline="0" noProof="0" dirty="0"/>
                        <a:t>Increases enthusiasm</a:t>
                      </a:r>
                    </a:p>
                    <a:p>
                      <a:pPr marL="457200" indent="-457200">
                        <a:buFont typeface="+mj-lt"/>
                        <a:buAutoNum type="arabicPeriod" startAt="16"/>
                      </a:pPr>
                      <a:r>
                        <a:rPr lang="en-AU" sz="2200" baseline="0" noProof="0" dirty="0"/>
                        <a:t>Promotes positive thinking</a:t>
                      </a:r>
                    </a:p>
                    <a:p>
                      <a:pPr marL="457200" indent="-457200">
                        <a:buFont typeface="+mj-lt"/>
                        <a:buAutoNum type="arabicPeriod" startAt="16"/>
                      </a:pPr>
                      <a:r>
                        <a:rPr lang="en-AU" sz="2200" baseline="0" noProof="0" dirty="0"/>
                        <a:t>Helps overcome shyness</a:t>
                      </a:r>
                    </a:p>
                    <a:p>
                      <a:pPr marL="457200" indent="-457200">
                        <a:buFont typeface="+mj-lt"/>
                        <a:buAutoNum type="arabicPeriod" startAt="16"/>
                      </a:pPr>
                      <a:r>
                        <a:rPr lang="en-AU" sz="2200" baseline="0" noProof="0" dirty="0"/>
                        <a:t>Helps overcome tragedies</a:t>
                      </a:r>
                    </a:p>
                    <a:p>
                      <a:pPr marL="457200" indent="-457200">
                        <a:buFont typeface="+mj-lt"/>
                        <a:buAutoNum type="arabicPeriod" startAt="16"/>
                      </a:pPr>
                      <a:r>
                        <a:rPr lang="en-AU" sz="2200" baseline="0" noProof="0" dirty="0"/>
                        <a:t>Contributes to discover one’s abilities</a:t>
                      </a:r>
                    </a:p>
                    <a:p>
                      <a:pPr marL="457200" indent="-457200">
                        <a:buFont typeface="+mj-lt"/>
                        <a:buAutoNum type="arabicPeriod" startAt="16"/>
                      </a:pPr>
                      <a:r>
                        <a:rPr lang="en-AU" sz="2200" baseline="0" noProof="0" dirty="0"/>
                        <a:t>Increases productivity</a:t>
                      </a:r>
                    </a:p>
                  </a:txBody>
                  <a:tcPr>
                    <a:solidFill>
                      <a:schemeClr val="accent2">
                        <a:lumMod val="75000"/>
                      </a:scheme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14530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A person standing next to a mountain&#10;&#10;Description generated with very high confidence">
            <a:extLst>
              <a:ext uri="{FF2B5EF4-FFF2-40B4-BE49-F238E27FC236}">
                <a16:creationId xmlns:a16="http://schemas.microsoft.com/office/drawing/2014/main" id="{3CD012E6-B0C8-4173-92D9-1F17C4F554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04"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9C10EB9-09A7-4C5C-BC51-E77E9FD65897}"/>
              </a:ext>
            </a:extLst>
          </p:cNvPr>
          <p:cNvSpPr>
            <a:spLocks noGrp="1"/>
          </p:cNvSpPr>
          <p:nvPr>
            <p:ph type="title"/>
          </p:nvPr>
        </p:nvSpPr>
        <p:spPr>
          <a:xfrm>
            <a:off x="648929" y="629266"/>
            <a:ext cx="3667039" cy="1676603"/>
          </a:xfrm>
        </p:spPr>
        <p:txBody>
          <a:bodyPr rtlCol="0">
            <a:normAutofit/>
          </a:bodyPr>
          <a:lstStyle/>
          <a:p>
            <a:pPr>
              <a:defRPr/>
            </a:pPr>
            <a:r>
              <a:rPr lang="en-GB" dirty="0"/>
              <a:t>Personal Introduction</a:t>
            </a:r>
          </a:p>
        </p:txBody>
      </p:sp>
      <p:sp>
        <p:nvSpPr>
          <p:cNvPr id="3" name="Content Placeholder 2">
            <a:extLst>
              <a:ext uri="{FF2B5EF4-FFF2-40B4-BE49-F238E27FC236}">
                <a16:creationId xmlns:a16="http://schemas.microsoft.com/office/drawing/2014/main" id="{9D03138A-0EF5-4466-AE17-DC3F97F9BAA3}"/>
              </a:ext>
            </a:extLst>
          </p:cNvPr>
          <p:cNvSpPr>
            <a:spLocks noGrp="1"/>
          </p:cNvSpPr>
          <p:nvPr>
            <p:ph idx="1"/>
          </p:nvPr>
        </p:nvSpPr>
        <p:spPr>
          <a:xfrm>
            <a:off x="648930" y="2438400"/>
            <a:ext cx="3667037" cy="3785419"/>
          </a:xfrm>
        </p:spPr>
        <p:txBody>
          <a:bodyPr rtlCol="0">
            <a:normAutofit/>
          </a:bodyPr>
          <a:lstStyle/>
          <a:p>
            <a:pPr marL="0" indent="0">
              <a:buNone/>
              <a:defRPr/>
            </a:pPr>
            <a:r>
              <a:rPr lang="en-GB" sz="2400" dirty="0"/>
              <a:t>Presently, I work at the General Conference of SDA, Silver Spring, Maryland, USA.</a:t>
            </a:r>
          </a:p>
          <a:p>
            <a:pPr marL="0" indent="0">
              <a:buNone/>
              <a:defRPr/>
            </a:pPr>
            <a:r>
              <a:rPr lang="en-GB" sz="2400" dirty="0"/>
              <a:t>I lived with my wife Annette, an academic librarian. We have been married for 40 years.</a:t>
            </a:r>
          </a:p>
        </p:txBody>
      </p:sp>
    </p:spTree>
    <p:custDataLst>
      <p:tags r:id="rId1"/>
    </p:custDataLst>
    <p:extLst>
      <p:ext uri="{BB962C8B-B14F-4D97-AF65-F5344CB8AC3E}">
        <p14:creationId xmlns:p14="http://schemas.microsoft.com/office/powerpoint/2010/main" val="1852110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4" descr="Image result for michael jordan"/>
          <p:cNvPicPr>
            <a:picLocks noChangeAspect="1"/>
          </p:cNvPicPr>
          <p:nvPr/>
        </p:nvPicPr>
        <p:blipFill rotWithShape="1">
          <a:blip r:embed="rId3">
            <a:extLst>
              <a:ext uri="{28A0092B-C50C-407E-A947-70E740481C1C}">
                <a14:useLocalDpi xmlns:a14="http://schemas.microsoft.com/office/drawing/2010/main" val="0"/>
              </a:ext>
            </a:extLst>
          </a:blip>
          <a:srcRect t="562" b="15169"/>
          <a:stretch/>
        </p:blipFill>
        <p:spPr>
          <a:xfrm>
            <a:off x="-1" y="10"/>
            <a:ext cx="12192000" cy="6857990"/>
          </a:xfrm>
          <a:prstGeom prst="rect">
            <a:avLst/>
          </a:prstGeom>
        </p:spPr>
      </p:pic>
      <p:sp>
        <p:nvSpPr>
          <p:cNvPr id="14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3" name="Straight Connector 14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r>
              <a:rPr lang="en-AU" sz="3600" b="1" dirty="0"/>
              <a:t>Facing barriers</a:t>
            </a:r>
          </a:p>
        </p:txBody>
      </p:sp>
      <p:sp>
        <p:nvSpPr>
          <p:cNvPr id="4105" name="Content Placeholder 4104"/>
          <p:cNvSpPr>
            <a:spLocks noGrp="1"/>
          </p:cNvSpPr>
          <p:nvPr>
            <p:ph idx="1"/>
          </p:nvPr>
        </p:nvSpPr>
        <p:spPr>
          <a:xfrm>
            <a:off x="525516" y="3417573"/>
            <a:ext cx="4593021" cy="2619839"/>
          </a:xfrm>
        </p:spPr>
        <p:txBody>
          <a:bodyPr anchor="ctr">
            <a:normAutofit fontScale="70000" lnSpcReduction="20000"/>
          </a:bodyPr>
          <a:lstStyle/>
          <a:p>
            <a:r>
              <a:rPr lang="es-ES_tradnl" sz="3900" b="1" dirty="0">
                <a:latin typeface="+mj-lt"/>
                <a:ea typeface="+mj-ea"/>
                <a:cs typeface="+mj-cs"/>
              </a:rPr>
              <a:t>“</a:t>
            </a:r>
            <a:r>
              <a:rPr lang="en-US" sz="3900" b="1" dirty="0">
                <a:latin typeface="+mj-lt"/>
                <a:ea typeface="+mj-ea"/>
                <a:cs typeface="+mj-cs"/>
              </a:rPr>
              <a:t>Obstacles don’t have to stop you. If you run into a wall, don’t turn around and give up. Figure out how to climb it, go through it, or work around it.”</a:t>
            </a:r>
          </a:p>
          <a:p>
            <a:r>
              <a:rPr lang="es-ES_tradnl" dirty="0"/>
              <a:t>(Michael </a:t>
            </a:r>
            <a:r>
              <a:rPr lang="es-ES_tradnl" dirty="0" err="1"/>
              <a:t>Jordan</a:t>
            </a:r>
            <a:r>
              <a:rPr lang="es-ES_tradnl" dirty="0"/>
              <a:t>)</a:t>
            </a:r>
            <a:endParaRPr lang="en-US" sz="1800" dirty="0"/>
          </a:p>
        </p:txBody>
      </p:sp>
    </p:spTree>
    <p:extLst>
      <p:ext uri="{BB962C8B-B14F-4D97-AF65-F5344CB8AC3E}">
        <p14:creationId xmlns:p14="http://schemas.microsoft.com/office/powerpoint/2010/main" val="2220075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effectLst>
                  <a:outerShdw blurRad="38100" dist="38100" dir="2700000" algn="tl">
                    <a:srgbClr val="000000">
                      <a:alpha val="43137"/>
                    </a:srgbClr>
                  </a:outerShdw>
                </a:effectLst>
              </a:rPr>
              <a:t>Barriers that prevent activity</a:t>
            </a:r>
          </a:p>
        </p:txBody>
      </p:sp>
      <p:sp>
        <p:nvSpPr>
          <p:cNvPr id="3" name="Content Placeholder 2"/>
          <p:cNvSpPr>
            <a:spLocks noGrp="1"/>
          </p:cNvSpPr>
          <p:nvPr>
            <p:ph idx="1"/>
          </p:nvPr>
        </p:nvSpPr>
        <p:spPr>
          <a:xfrm>
            <a:off x="838199" y="1825625"/>
            <a:ext cx="10793819" cy="4351338"/>
          </a:xfrm>
        </p:spPr>
        <p:txBody>
          <a:bodyPr>
            <a:normAutofit/>
          </a:bodyPr>
          <a:lstStyle/>
          <a:p>
            <a:pPr marL="742950" indent="-742950">
              <a:buFont typeface="+mj-lt"/>
              <a:buAutoNum type="arabicPeriod"/>
            </a:pPr>
            <a:r>
              <a:rPr lang="en-AU" sz="4400" dirty="0"/>
              <a:t>Lack of time, being busy</a:t>
            </a:r>
          </a:p>
          <a:p>
            <a:pPr marL="742950" indent="-742950">
              <a:buFont typeface="+mj-lt"/>
              <a:buAutoNum type="arabicPeriod"/>
            </a:pPr>
            <a:r>
              <a:rPr lang="en-AU" sz="4400" dirty="0"/>
              <a:t>Lack of training</a:t>
            </a:r>
          </a:p>
          <a:p>
            <a:pPr marL="742950" indent="-742950">
              <a:buFont typeface="+mj-lt"/>
              <a:buAutoNum type="arabicPeriod"/>
            </a:pPr>
            <a:r>
              <a:rPr lang="en-AU" sz="4400" dirty="0"/>
              <a:t>Cost of gear, gym, transportation</a:t>
            </a:r>
          </a:p>
          <a:p>
            <a:pPr marL="742950" indent="-742950">
              <a:buFont typeface="+mj-lt"/>
              <a:buAutoNum type="arabicPeriod"/>
            </a:pPr>
            <a:r>
              <a:rPr lang="en-AU" sz="4400" dirty="0"/>
              <a:t>Weather </a:t>
            </a:r>
          </a:p>
          <a:p>
            <a:pPr marL="742950" indent="-742950">
              <a:buFont typeface="+mj-lt"/>
              <a:buAutoNum type="arabicPeriod"/>
            </a:pPr>
            <a:r>
              <a:rPr lang="en-AU" sz="4400" dirty="0"/>
              <a:t>The look of others (feeling of shyness)</a:t>
            </a:r>
          </a:p>
          <a:p>
            <a:pPr marL="742950" indent="-742950">
              <a:buFont typeface="+mj-lt"/>
              <a:buAutoNum type="arabicPeriod"/>
            </a:pPr>
            <a:r>
              <a:rPr lang="en-AU" sz="4400" dirty="0"/>
              <a:t>Mess of exercise</a:t>
            </a:r>
            <a:endParaRPr lang="en-AU" sz="4000" dirty="0"/>
          </a:p>
          <a:p>
            <a:pPr marL="0" indent="0">
              <a:buNone/>
            </a:pPr>
            <a:endParaRPr lang="en-US" sz="3600" dirty="0"/>
          </a:p>
        </p:txBody>
      </p:sp>
    </p:spTree>
    <p:extLst>
      <p:ext uri="{BB962C8B-B14F-4D97-AF65-F5344CB8AC3E}">
        <p14:creationId xmlns:p14="http://schemas.microsoft.com/office/powerpoint/2010/main" val="3663249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sidewalk&#10;&#10;Description generated with high confidence">
            <a:extLst>
              <a:ext uri="{FF2B5EF4-FFF2-40B4-BE49-F238E27FC236}">
                <a16:creationId xmlns:a16="http://schemas.microsoft.com/office/drawing/2014/main" id="{638DD2EC-52E2-451F-8F40-2480E23EE2CD}"/>
              </a:ext>
            </a:extLst>
          </p:cNvPr>
          <p:cNvPicPr>
            <a:picLocks noChangeAspect="1"/>
          </p:cNvPicPr>
          <p:nvPr/>
        </p:nvPicPr>
        <p:blipFill rotWithShape="1">
          <a:blip r:embed="rId3">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
        <p:nvSpPr>
          <p:cNvPr id="2" name="Title 1"/>
          <p:cNvSpPr>
            <a:spLocks noGrp="1"/>
          </p:cNvSpPr>
          <p:nvPr>
            <p:ph type="title"/>
          </p:nvPr>
        </p:nvSpPr>
        <p:spPr>
          <a:xfrm>
            <a:off x="4965430" y="629266"/>
            <a:ext cx="6586491" cy="1676603"/>
          </a:xfrm>
        </p:spPr>
        <p:txBody>
          <a:bodyPr>
            <a:normAutofit/>
          </a:bodyPr>
          <a:lstStyle/>
          <a:p>
            <a:r>
              <a:rPr lang="en-AU" b="1" dirty="0">
                <a:effectLst>
                  <a:outerShdw blurRad="38100" dist="38100" dir="2700000" algn="tl">
                    <a:srgbClr val="000000">
                      <a:alpha val="43137"/>
                    </a:srgbClr>
                  </a:outerShdw>
                </a:effectLst>
              </a:rPr>
              <a:t>By pairs: How to face these barriers?</a:t>
            </a:r>
          </a:p>
        </p:txBody>
      </p:sp>
      <p:sp>
        <p:nvSpPr>
          <p:cNvPr id="3" name="Content Placeholder 2"/>
          <p:cNvSpPr>
            <a:spLocks noGrp="1"/>
          </p:cNvSpPr>
          <p:nvPr>
            <p:ph idx="1"/>
          </p:nvPr>
        </p:nvSpPr>
        <p:spPr>
          <a:xfrm>
            <a:off x="5230902" y="2600632"/>
            <a:ext cx="6586489" cy="3785419"/>
          </a:xfrm>
        </p:spPr>
        <p:txBody>
          <a:bodyPr>
            <a:normAutofit lnSpcReduction="10000"/>
          </a:bodyPr>
          <a:lstStyle/>
          <a:p>
            <a:pPr marL="742950" indent="-742950">
              <a:buFont typeface="+mj-lt"/>
              <a:buAutoNum type="arabicPeriod"/>
            </a:pPr>
            <a:r>
              <a:rPr lang="en-AU" sz="3200" dirty="0"/>
              <a:t>Lack of time, being busy</a:t>
            </a:r>
          </a:p>
          <a:p>
            <a:pPr marL="742950" indent="-742950">
              <a:buFont typeface="+mj-lt"/>
              <a:buAutoNum type="arabicPeriod"/>
            </a:pPr>
            <a:r>
              <a:rPr lang="en-AU" sz="3200" dirty="0"/>
              <a:t>Lack of training</a:t>
            </a:r>
          </a:p>
          <a:p>
            <a:pPr marL="742950" indent="-742950">
              <a:buFont typeface="+mj-lt"/>
              <a:buAutoNum type="arabicPeriod"/>
            </a:pPr>
            <a:r>
              <a:rPr lang="en-AU" sz="3200" dirty="0"/>
              <a:t>Cost of gear, gym, transportation</a:t>
            </a:r>
          </a:p>
          <a:p>
            <a:pPr marL="742950" indent="-742950">
              <a:buFont typeface="+mj-lt"/>
              <a:buAutoNum type="arabicPeriod"/>
            </a:pPr>
            <a:r>
              <a:rPr lang="en-AU" sz="3200" dirty="0"/>
              <a:t>Weather </a:t>
            </a:r>
          </a:p>
          <a:p>
            <a:pPr marL="742950" indent="-742950">
              <a:buFont typeface="+mj-lt"/>
              <a:buAutoNum type="arabicPeriod"/>
            </a:pPr>
            <a:r>
              <a:rPr lang="en-AU" sz="3200" dirty="0"/>
              <a:t>The look of others (feeling of shyness)</a:t>
            </a:r>
          </a:p>
          <a:p>
            <a:pPr marL="742950" indent="-742950">
              <a:buFont typeface="+mj-lt"/>
              <a:buAutoNum type="arabicPeriod"/>
            </a:pPr>
            <a:r>
              <a:rPr lang="en-AU" sz="3200" dirty="0"/>
              <a:t>Mess of exercise</a:t>
            </a:r>
            <a:endParaRPr lang="en-AU" dirty="0"/>
          </a:p>
        </p:txBody>
      </p:sp>
    </p:spTree>
    <p:extLst>
      <p:ext uri="{BB962C8B-B14F-4D97-AF65-F5344CB8AC3E}">
        <p14:creationId xmlns:p14="http://schemas.microsoft.com/office/powerpoint/2010/main" val="1583704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394"/>
            <a:ext cx="10515600" cy="1325563"/>
          </a:xfrm>
        </p:spPr>
        <p:txBody>
          <a:bodyPr>
            <a:normAutofit/>
          </a:bodyPr>
          <a:lstStyle/>
          <a:p>
            <a:pPr algn="ctr"/>
            <a:r>
              <a:rPr lang="en-AU" b="1" dirty="0">
                <a:effectLst>
                  <a:outerShdw blurRad="38100" dist="38100" dir="2700000" algn="tl">
                    <a:srgbClr val="000000">
                      <a:alpha val="43137"/>
                    </a:srgbClr>
                  </a:outerShdw>
                </a:effectLst>
              </a:rPr>
              <a:t>Social environment  </a:t>
            </a:r>
            <a:br>
              <a:rPr lang="en-AU" b="1" dirty="0">
                <a:effectLst>
                  <a:outerShdw blurRad="38100" dist="38100" dir="2700000" algn="tl">
                    <a:srgbClr val="000000">
                      <a:alpha val="43137"/>
                    </a:srgbClr>
                  </a:outerShdw>
                </a:effectLst>
              </a:rPr>
            </a:br>
            <a:r>
              <a:rPr lang="en-AU" b="1" dirty="0">
                <a:effectLst>
                  <a:outerShdw blurRad="38100" dist="38100" dir="2700000" algn="tl">
                    <a:srgbClr val="000000">
                      <a:alpha val="43137"/>
                    </a:srgbClr>
                  </a:outerShdw>
                </a:effectLst>
              </a:rPr>
              <a:t>Group activity</a:t>
            </a:r>
          </a:p>
        </p:txBody>
      </p:sp>
      <p:sp>
        <p:nvSpPr>
          <p:cNvPr id="3" name="Content Placeholder 2"/>
          <p:cNvSpPr>
            <a:spLocks noGrp="1"/>
          </p:cNvSpPr>
          <p:nvPr>
            <p:ph idx="1"/>
          </p:nvPr>
        </p:nvSpPr>
        <p:spPr>
          <a:xfrm>
            <a:off x="1811079" y="2348778"/>
            <a:ext cx="8569842" cy="3614700"/>
          </a:xfrm>
        </p:spPr>
        <p:txBody>
          <a:bodyPr>
            <a:normAutofit/>
          </a:bodyPr>
          <a:lstStyle/>
          <a:p>
            <a:r>
              <a:rPr lang="en-AU" sz="3600" dirty="0"/>
              <a:t>What are the advantages and disadvantages of physical exercise practiced </a:t>
            </a:r>
            <a:r>
              <a:rPr lang="en-AU" sz="3600" b="1" dirty="0"/>
              <a:t>alone</a:t>
            </a:r>
            <a:r>
              <a:rPr lang="en-AU" sz="3600" dirty="0"/>
              <a:t>?</a:t>
            </a:r>
          </a:p>
          <a:p>
            <a:r>
              <a:rPr lang="en-AU" sz="3600" dirty="0"/>
              <a:t>What are the advantages and disadvantages of physical exercise practiced </a:t>
            </a:r>
            <a:r>
              <a:rPr lang="en-AU" sz="3600" b="1" dirty="0"/>
              <a:t>in pairs or in group</a:t>
            </a:r>
            <a:r>
              <a:rPr lang="en-AU" sz="3600" dirty="0"/>
              <a:t>?</a:t>
            </a:r>
          </a:p>
          <a:p>
            <a:endParaRPr lang="en-AU" sz="3600" dirty="0"/>
          </a:p>
        </p:txBody>
      </p:sp>
    </p:spTree>
    <p:extLst>
      <p:ext uri="{BB962C8B-B14F-4D97-AF65-F5344CB8AC3E}">
        <p14:creationId xmlns:p14="http://schemas.microsoft.com/office/powerpoint/2010/main" val="1837147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8762"/>
            <a:ext cx="10515600" cy="1325563"/>
          </a:xfrm>
        </p:spPr>
        <p:txBody>
          <a:bodyPr>
            <a:normAutofit/>
          </a:bodyPr>
          <a:lstStyle/>
          <a:p>
            <a:pPr algn="ctr"/>
            <a:r>
              <a:rPr lang="en-AU" b="1" dirty="0">
                <a:effectLst>
                  <a:outerShdw blurRad="38100" dist="38100" dir="2700000" algn="tl">
                    <a:srgbClr val="000000">
                      <a:alpha val="43137"/>
                    </a:srgbClr>
                  </a:outerShdw>
                </a:effectLst>
              </a:rPr>
              <a:t>How can one persevere?</a:t>
            </a:r>
          </a:p>
        </p:txBody>
      </p:sp>
      <p:sp>
        <p:nvSpPr>
          <p:cNvPr id="3" name="Content Placeholder 2"/>
          <p:cNvSpPr>
            <a:spLocks noGrp="1"/>
          </p:cNvSpPr>
          <p:nvPr>
            <p:ph idx="1"/>
          </p:nvPr>
        </p:nvSpPr>
        <p:spPr>
          <a:xfrm>
            <a:off x="1811079" y="1947900"/>
            <a:ext cx="8569842" cy="4351338"/>
          </a:xfrm>
        </p:spPr>
        <p:txBody>
          <a:bodyPr>
            <a:normAutofit/>
          </a:bodyPr>
          <a:lstStyle/>
          <a:p>
            <a:r>
              <a:rPr lang="en-AU" sz="3600" dirty="0"/>
              <a:t>Sep up goals</a:t>
            </a:r>
          </a:p>
          <a:p>
            <a:r>
              <a:rPr lang="en-AU" sz="3600" dirty="0"/>
              <a:t>Use rewards as motivation</a:t>
            </a:r>
          </a:p>
          <a:p>
            <a:r>
              <a:rPr lang="en-AU" sz="3600" dirty="0"/>
              <a:t>Keep records</a:t>
            </a:r>
          </a:p>
          <a:p>
            <a:r>
              <a:rPr lang="en-AU" sz="3600" dirty="0"/>
              <a:t>Regularity </a:t>
            </a:r>
          </a:p>
          <a:p>
            <a:r>
              <a:rPr lang="en-AU" sz="3600" dirty="0"/>
              <a:t>Electronic devices</a:t>
            </a:r>
          </a:p>
          <a:p>
            <a:r>
              <a:rPr lang="en-AU" sz="3600" dirty="0"/>
              <a:t>Exercise with friends/family</a:t>
            </a:r>
          </a:p>
          <a:p>
            <a:r>
              <a:rPr lang="en-AU" sz="3600" dirty="0"/>
              <a:t>Music</a:t>
            </a:r>
          </a:p>
        </p:txBody>
      </p:sp>
    </p:spTree>
    <p:extLst>
      <p:ext uri="{BB962C8B-B14F-4D97-AF65-F5344CB8AC3E}">
        <p14:creationId xmlns:p14="http://schemas.microsoft.com/office/powerpoint/2010/main" val="77083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143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3146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9" name="Content Placeholder 3" descr="A picture containing floor, person, indoor, small&#10;&#10;Description generated with very high confidence">
            <a:extLst>
              <a:ext uri="{FF2B5EF4-FFF2-40B4-BE49-F238E27FC236}">
                <a16:creationId xmlns:a16="http://schemas.microsoft.com/office/drawing/2014/main" id="{41F6AA41-12E4-4EC2-8D1B-196DAD0092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2518" y="640080"/>
            <a:ext cx="1851660" cy="3291840"/>
          </a:xfrm>
          <a:prstGeom prst="rect">
            <a:avLst/>
          </a:prstGeom>
        </p:spPr>
      </p:pic>
      <p:pic>
        <p:nvPicPr>
          <p:cNvPr id="14340" name="Picture 4" descr="A person standing next to a body of water&#10;&#10;Description generated with very high confidence">
            <a:extLst>
              <a:ext uri="{FF2B5EF4-FFF2-40B4-BE49-F238E27FC236}">
                <a16:creationId xmlns:a16="http://schemas.microsoft.com/office/drawing/2014/main" id="{A735EB30-EFD3-4A6A-BC44-C5A72BAB30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3981" y="640080"/>
            <a:ext cx="1975104" cy="3291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0BEE902-C81F-4F15-9DAF-62DA6CBB2D6F}"/>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defRPr/>
            </a:pPr>
            <a:r>
              <a:rPr lang="en-US" sz="6000" dirty="0"/>
              <a:t>Claudia and Eric</a:t>
            </a:r>
          </a:p>
        </p:txBody>
      </p:sp>
    </p:spTree>
    <p:custDataLst>
      <p:tags r:id="rId1"/>
    </p:custDataLst>
    <p:extLst>
      <p:ext uri="{BB962C8B-B14F-4D97-AF65-F5344CB8AC3E}">
        <p14:creationId xmlns:p14="http://schemas.microsoft.com/office/powerpoint/2010/main" val="359924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Content Placeholder 4" descr="A group of people sitting on a bench&#10;&#10;Description generated with high confidence"/>
          <p:cNvPicPr>
            <a:picLocks noChangeAspect="1"/>
          </p:cNvPicPr>
          <p:nvPr/>
        </p:nvPicPr>
        <p:blipFill rotWithShape="1">
          <a:blip r:embed="rId2" cstate="print">
            <a:extLst>
              <a:ext uri="{28A0092B-C50C-407E-A947-70E740481C1C}">
                <a14:useLocalDpi xmlns:a14="http://schemas.microsoft.com/office/drawing/2010/main" val="0"/>
              </a:ext>
            </a:extLst>
          </a:blip>
          <a:srcRect l="14163" r="3237"/>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4723C5D0-F9DA-4016-A7F1-F2F1EEE5BF61}"/>
              </a:ext>
            </a:extLst>
          </p:cNvPr>
          <p:cNvSpPr>
            <a:spLocks noGrp="1"/>
          </p:cNvSpPr>
          <p:nvPr>
            <p:ph type="title"/>
          </p:nvPr>
        </p:nvSpPr>
        <p:spPr>
          <a:xfrm>
            <a:off x="648929" y="629266"/>
            <a:ext cx="3651467" cy="1676603"/>
          </a:xfrm>
        </p:spPr>
        <p:txBody>
          <a:bodyPr>
            <a:normAutofit/>
          </a:bodyPr>
          <a:lstStyle/>
          <a:p>
            <a:pPr>
              <a:defRPr/>
            </a:pPr>
            <a:r>
              <a:rPr lang="en-GB" dirty="0"/>
              <a:t>Family Photo</a:t>
            </a:r>
          </a:p>
        </p:txBody>
      </p:sp>
      <p:sp>
        <p:nvSpPr>
          <p:cNvPr id="15368" name="Content Placeholder 15367"/>
          <p:cNvSpPr>
            <a:spLocks noGrp="1"/>
          </p:cNvSpPr>
          <p:nvPr>
            <p:ph idx="1"/>
          </p:nvPr>
        </p:nvSpPr>
        <p:spPr>
          <a:xfrm>
            <a:off x="648931" y="2438400"/>
            <a:ext cx="3651466" cy="3785419"/>
          </a:xfrm>
        </p:spPr>
        <p:txBody>
          <a:bodyPr>
            <a:normAutofit/>
          </a:bodyPr>
          <a:lstStyle/>
          <a:p>
            <a:endParaRPr lang="en-US" sz="1800" dirty="0"/>
          </a:p>
        </p:txBody>
      </p:sp>
    </p:spTree>
    <p:extLst>
      <p:ext uri="{BB962C8B-B14F-4D97-AF65-F5344CB8AC3E}">
        <p14:creationId xmlns:p14="http://schemas.microsoft.com/office/powerpoint/2010/main" val="231969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1639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 name="Title 1">
            <a:extLst>
              <a:ext uri="{FF2B5EF4-FFF2-40B4-BE49-F238E27FC236}">
                <a16:creationId xmlns:a16="http://schemas.microsoft.com/office/drawing/2014/main" id="{92E0ADDE-DF4E-482E-9F57-8B53870DD063}"/>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defRPr/>
            </a:pPr>
            <a:r>
              <a:rPr lang="en-US" sz="2800" dirty="0">
                <a:solidFill>
                  <a:schemeClr val="bg1"/>
                </a:solidFill>
              </a:rPr>
              <a:t>Callie</a:t>
            </a:r>
          </a:p>
        </p:txBody>
      </p:sp>
      <p:pic>
        <p:nvPicPr>
          <p:cNvPr id="6" name="Content Placeholder 5">
            <a:extLst>
              <a:ext uri="{FF2B5EF4-FFF2-40B4-BE49-F238E27FC236}">
                <a16:creationId xmlns:a16="http://schemas.microsoft.com/office/drawing/2014/main" id="{71843B38-B4B5-B499-7A69-3F15951E2D5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570538" y="-1004364"/>
            <a:ext cx="10600605" cy="7950452"/>
          </a:xfrm>
        </p:spPr>
      </p:pic>
    </p:spTree>
    <p:custDataLst>
      <p:tags r:id="rId1"/>
    </p:custDataLst>
    <p:extLst>
      <p:ext uri="{BB962C8B-B14F-4D97-AF65-F5344CB8AC3E}">
        <p14:creationId xmlns:p14="http://schemas.microsoft.com/office/powerpoint/2010/main" val="260652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4">
            <a:extLst>
              <a:ext uri="{28A0092B-C50C-407E-A947-70E740481C1C}">
                <a14:useLocalDpi xmlns:a14="http://schemas.microsoft.com/office/drawing/2010/main" val="0"/>
              </a:ext>
            </a:extLst>
          </a:blip>
          <a:srcRect t="20703" b="2073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92E0ADDE-DF4E-482E-9F57-8B53870DD063}"/>
              </a:ext>
            </a:extLst>
          </p:cNvPr>
          <p:cNvSpPr>
            <a:spLocks noGrp="1"/>
          </p:cNvSpPr>
          <p:nvPr>
            <p:ph type="title"/>
          </p:nvPr>
        </p:nvSpPr>
        <p:spPr>
          <a:xfrm>
            <a:off x="648929" y="629266"/>
            <a:ext cx="3651467" cy="1676603"/>
          </a:xfrm>
        </p:spPr>
        <p:txBody>
          <a:bodyPr rtlCol="0">
            <a:normAutofit/>
          </a:bodyPr>
          <a:lstStyle/>
          <a:p>
            <a:pPr>
              <a:defRPr/>
            </a:pPr>
            <a:r>
              <a:rPr lang="en-GB" sz="3700" dirty="0"/>
              <a:t>I strive to lead an active lifestyle</a:t>
            </a:r>
          </a:p>
        </p:txBody>
      </p:sp>
      <p:pic>
        <p:nvPicPr>
          <p:cNvPr id="6" name="Content Placeholder 5" descr="A person standing in front of a mountain&#10;&#10;Description generated with very high confidence">
            <a:extLst>
              <a:ext uri="{FF2B5EF4-FFF2-40B4-BE49-F238E27FC236}">
                <a16:creationId xmlns:a16="http://schemas.microsoft.com/office/drawing/2014/main" id="{39FE9105-F482-4991-AAEA-C2FC53E68AB2}"/>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40303" y="2333775"/>
            <a:ext cx="3477060" cy="4524225"/>
          </a:xfrm>
        </p:spPr>
      </p:pic>
    </p:spTree>
    <p:custDataLst>
      <p:tags r:id="rId1"/>
    </p:custDataLst>
    <p:extLst>
      <p:ext uri="{BB962C8B-B14F-4D97-AF65-F5344CB8AC3E}">
        <p14:creationId xmlns:p14="http://schemas.microsoft.com/office/powerpoint/2010/main" val="1574544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2875</Words>
  <Application>Microsoft Office PowerPoint</Application>
  <PresentationFormat>Widescreen</PresentationFormat>
  <Paragraphs>386</Paragraphs>
  <Slides>54</Slides>
  <Notes>37</Notes>
  <HiddenSlides>15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Growing Amidst the Challenges</vt:lpstr>
      <vt:lpstr>Exercise and Mental Health</vt:lpstr>
      <vt:lpstr>Personal Introduction</vt:lpstr>
      <vt:lpstr>Personal Introduction</vt:lpstr>
      <vt:lpstr>Personal Introduction</vt:lpstr>
      <vt:lpstr>Claudia and Eric</vt:lpstr>
      <vt:lpstr>Family Photo</vt:lpstr>
      <vt:lpstr>Callie</vt:lpstr>
      <vt:lpstr>I strive to lead an active lifestyle</vt:lpstr>
      <vt:lpstr>Sedentary Lifestyle </vt:lpstr>
      <vt:lpstr>Why inactivity?</vt:lpstr>
      <vt:lpstr>Physical inactivity on major non-communicable diseases</vt:lpstr>
      <vt:lpstr>‘Lancet’ Study</vt:lpstr>
      <vt:lpstr>Deaths could be avoided = 1.3 million/year</vt:lpstr>
      <vt:lpstr>Sedentary Lifestyle = Smoking</vt:lpstr>
      <vt:lpstr>Mortality and Lifestyle</vt:lpstr>
      <vt:lpstr>Decreasing mortality (Ford, Bergmann, Boeing, Lee, &amp; Capewell, 2012)</vt:lpstr>
      <vt:lpstr>Good reasons to be active</vt:lpstr>
      <vt:lpstr>Reasons/recommendations from WHO</vt:lpstr>
      <vt:lpstr>Reasons/recommendations from WHO</vt:lpstr>
      <vt:lpstr>Reasons/recommendations from WHO</vt:lpstr>
      <vt:lpstr>Reasons/recommendations from WHO</vt:lpstr>
      <vt:lpstr>Reasons/recommendations from WHO</vt:lpstr>
      <vt:lpstr>Efecto benigno sobre enfermedades físicas</vt:lpstr>
      <vt:lpstr>Efecto benigno sobre enfermedades físicas</vt:lpstr>
      <vt:lpstr>Efecto benigno sobre enfermedades físicas</vt:lpstr>
      <vt:lpstr>Exercise and mental illness</vt:lpstr>
      <vt:lpstr>Recent Studies</vt:lpstr>
      <vt:lpstr>Recent Studies</vt:lpstr>
      <vt:lpstr>Recent Studies</vt:lpstr>
      <vt:lpstr>Funciones cognitivas</vt:lpstr>
      <vt:lpstr>Funciones cognitivas</vt:lpstr>
      <vt:lpstr>Depression</vt:lpstr>
      <vt:lpstr>Depression</vt:lpstr>
      <vt:lpstr>Depression</vt:lpstr>
      <vt:lpstr>Exercise and pleasant feeling states</vt:lpstr>
      <vt:lpstr>Exercise and pleasant feeling states</vt:lpstr>
      <vt:lpstr>Anxiety</vt:lpstr>
      <vt:lpstr>Anxiety</vt:lpstr>
      <vt:lpstr>Anxiety</vt:lpstr>
      <vt:lpstr>For how long does it last?</vt:lpstr>
      <vt:lpstr>Anxiety</vt:lpstr>
      <vt:lpstr>Stress</vt:lpstr>
      <vt:lpstr>Stress</vt:lpstr>
      <vt:lpstr>Stress</vt:lpstr>
      <vt:lpstr>Stress</vt:lpstr>
      <vt:lpstr>Autoestima Enojo y agresividad Adicciones Anorexia Bulimia Función sexual Carencia de dominio propio  </vt:lpstr>
      <vt:lpstr>PowerPoint Presentation</vt:lpstr>
      <vt:lpstr>PowerPoint Presentation</vt:lpstr>
      <vt:lpstr>Facing barriers</vt:lpstr>
      <vt:lpstr>Barriers that prevent activity</vt:lpstr>
      <vt:lpstr>By pairs: How to face these barriers?</vt:lpstr>
      <vt:lpstr>Social environment   Group activity</vt:lpstr>
      <vt:lpstr>How can one persevere?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Models for Achieving Educational Mission</dc:title>
  <dc:creator>Kibuuka, Hudson</dc:creator>
  <cp:lastModifiedBy>Emma Stickland</cp:lastModifiedBy>
  <cp:revision>177</cp:revision>
  <cp:lastPrinted>2017-08-01T20:01:01Z</cp:lastPrinted>
  <dcterms:created xsi:type="dcterms:W3CDTF">2017-02-06T13:52:46Z</dcterms:created>
  <dcterms:modified xsi:type="dcterms:W3CDTF">2023-08-03T08:52:10Z</dcterms:modified>
</cp:coreProperties>
</file>